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8" r:id="rId3"/>
    <p:sldId id="261" r:id="rId4"/>
    <p:sldId id="263" r:id="rId5"/>
    <p:sldId id="264" r:id="rId6"/>
    <p:sldId id="265" r:id="rId7"/>
    <p:sldId id="271" r:id="rId8"/>
    <p:sldId id="272" r:id="rId9"/>
    <p:sldId id="277" r:id="rId10"/>
    <p:sldId id="279" r:id="rId11"/>
    <p:sldId id="280" r:id="rId12"/>
    <p:sldId id="349" r:id="rId13"/>
    <p:sldId id="367" r:id="rId14"/>
    <p:sldId id="390" r:id="rId15"/>
    <p:sldId id="328" r:id="rId16"/>
    <p:sldId id="330" r:id="rId17"/>
    <p:sldId id="329" r:id="rId18"/>
    <p:sldId id="331" r:id="rId19"/>
    <p:sldId id="332" r:id="rId20"/>
    <p:sldId id="391" r:id="rId21"/>
    <p:sldId id="284" r:id="rId22"/>
    <p:sldId id="399" r:id="rId23"/>
    <p:sldId id="400" r:id="rId24"/>
    <p:sldId id="312" r:id="rId25"/>
    <p:sldId id="387" r:id="rId26"/>
    <p:sldId id="360" r:id="rId27"/>
    <p:sldId id="382" r:id="rId28"/>
    <p:sldId id="260" r:id="rId29"/>
    <p:sldId id="397" r:id="rId30"/>
    <p:sldId id="291" r:id="rId31"/>
    <p:sldId id="292" r:id="rId32"/>
    <p:sldId id="335" r:id="rId33"/>
    <p:sldId id="336" r:id="rId34"/>
    <p:sldId id="337" r:id="rId35"/>
    <p:sldId id="338" r:id="rId36"/>
    <p:sldId id="353" r:id="rId37"/>
    <p:sldId id="323" r:id="rId38"/>
    <p:sldId id="319" r:id="rId39"/>
    <p:sldId id="393" r:id="rId40"/>
    <p:sldId id="408" r:id="rId41"/>
    <p:sldId id="412" r:id="rId42"/>
    <p:sldId id="344" r:id="rId43"/>
    <p:sldId id="346" r:id="rId44"/>
    <p:sldId id="347" r:id="rId45"/>
    <p:sldId id="398" r:id="rId46"/>
    <p:sldId id="366" r:id="rId47"/>
    <p:sldId id="395" r:id="rId48"/>
    <p:sldId id="394" r:id="rId49"/>
    <p:sldId id="368" r:id="rId50"/>
    <p:sldId id="388" r:id="rId51"/>
    <p:sldId id="356" r:id="rId52"/>
    <p:sldId id="357" r:id="rId53"/>
    <p:sldId id="358" r:id="rId54"/>
    <p:sldId id="359" r:id="rId55"/>
    <p:sldId id="405" r:id="rId56"/>
    <p:sldId id="406" r:id="rId57"/>
    <p:sldId id="407" r:id="rId58"/>
    <p:sldId id="404" r:id="rId59"/>
    <p:sldId id="411" r:id="rId60"/>
    <p:sldId id="370" r:id="rId61"/>
    <p:sldId id="403" r:id="rId62"/>
    <p:sldId id="363" r:id="rId63"/>
    <p:sldId id="364" r:id="rId64"/>
    <p:sldId id="365" r:id="rId65"/>
    <p:sldId id="409" r:id="rId66"/>
    <p:sldId id="410" r:id="rId67"/>
    <p:sldId id="402" r:id="rId6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367C"/>
    <a:srgbClr val="1775B3"/>
    <a:srgbClr val="D661DD"/>
    <a:srgbClr val="77377E"/>
    <a:srgbClr val="53893E"/>
    <a:srgbClr val="6AAD50"/>
    <a:srgbClr val="528FC7"/>
    <a:srgbClr val="763A7D"/>
    <a:srgbClr val="2B5999"/>
    <a:srgbClr val="39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4858"/>
  </p:normalViewPr>
  <p:slideViewPr>
    <p:cSldViewPr snapToGrid="0" snapToObjects="1">
      <p:cViewPr>
        <p:scale>
          <a:sx n="100" d="100"/>
          <a:sy n="100" d="100"/>
        </p:scale>
        <p:origin x="272" y="-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1" Type="http://schemas.microsoft.com/office/2011/relationships/chartStyle" Target="style13.xml"/><Relationship Id="rId2" Type="http://schemas.microsoft.com/office/2011/relationships/chartColorStyle" Target="colors13.xml"/><Relationship Id="rId3" Type="http://schemas.openxmlformats.org/officeDocument/2006/relationships/package" Target="../embeddings/Microsoft_Excel____13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929177641205736"/>
          <c:w val="0.427218745837863"/>
          <c:h val="0.814164471758853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6582320909603"/>
          <c:y val="0.191164651853853"/>
          <c:w val="0.501562970201534"/>
          <c:h val="0.653408297877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14948.0</c:v>
                </c:pt>
                <c:pt idx="1">
                  <c:v>4243.0</c:v>
                </c:pt>
                <c:pt idx="2">
                  <c:v>5463.0</c:v>
                </c:pt>
                <c:pt idx="3">
                  <c:v>5506.0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验证集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验证集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2338.0</c:v>
                </c:pt>
                <c:pt idx="1">
                  <c:v>142.0</c:v>
                </c:pt>
                <c:pt idx="2">
                  <c:v>125.0</c:v>
                </c:pt>
                <c:pt idx="3">
                  <c:v>150.0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786227234866394"/>
          <c:w val="0.434719821533462"/>
          <c:h val="0.828459512392787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473.0</c:v>
                </c:pt>
                <c:pt idx="1">
                  <c:v>311.0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5335010148601"/>
          <c:y val="0.284082415974426"/>
          <c:w val="0.250276934398959"/>
          <c:h val="0.453277729002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工作表1!$A$2:$A$4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1923.0</c:v>
                </c:pt>
                <c:pt idx="1">
                  <c:v>1911.0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工作表1!$C$1</c:f>
              <c:strCache>
                <c:ptCount val="1"/>
                <c:pt idx="0">
                  <c:v>正确率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工作表1!$C$2:$C$5</c:f>
              <c:numCache>
                <c:formatCode>General</c:formatCode>
                <c:ptCount val="4"/>
                <c:pt idx="0">
                  <c:v>0.5606</c:v>
                </c:pt>
                <c:pt idx="1">
                  <c:v>0.5655</c:v>
                </c:pt>
                <c:pt idx="2">
                  <c:v>0.5587</c:v>
                </c:pt>
                <c:pt idx="3">
                  <c:v>0.6003</c:v>
                </c:pt>
              </c:numCache>
            </c:numRef>
          </c:val>
          <c:smooth val="0"/>
        </c:ser>
        <c:ser>
          <c:idx val="2"/>
          <c:order val="1"/>
          <c:tx>
            <c:strRef>
              <c:f>工作表1!$D$1</c:f>
              <c:strCache>
                <c:ptCount val="1"/>
                <c:pt idx="0">
                  <c:v>召回率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工作表1!$D$2:$D$5</c:f>
              <c:numCache>
                <c:formatCode>General</c:formatCode>
                <c:ptCount val="4"/>
                <c:pt idx="0">
                  <c:v>0.4891</c:v>
                </c:pt>
                <c:pt idx="1">
                  <c:v>0.4893</c:v>
                </c:pt>
                <c:pt idx="2">
                  <c:v>0.5231</c:v>
                </c:pt>
                <c:pt idx="3">
                  <c:v>0.5241</c:v>
                </c:pt>
              </c:numCache>
            </c:numRef>
          </c:val>
          <c:smooth val="0"/>
        </c:ser>
        <c:ser>
          <c:idx val="3"/>
          <c:order val="2"/>
          <c:tx>
            <c:strRef>
              <c:f>工作表1!$E$1</c:f>
              <c:strCache>
                <c:ptCount val="1"/>
                <c:pt idx="0">
                  <c:v>F1值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工作表1!$A$2:$A$5</c:f>
              <c:strCache>
                <c:ptCount val="4"/>
                <c:pt idx="0">
                  <c:v>中间结果I</c:v>
                </c:pt>
                <c:pt idx="1">
                  <c:v>中间结果II</c:v>
                </c:pt>
                <c:pt idx="2">
                  <c:v>中间结果III</c:v>
                </c:pt>
                <c:pt idx="3">
                  <c:v>最终结果</c:v>
                </c:pt>
              </c:strCache>
            </c:strRef>
          </c:cat>
          <c:val>
            <c:numRef>
              <c:f>工作表1!$E$2:$E$5</c:f>
              <c:numCache>
                <c:formatCode>General</c:formatCode>
                <c:ptCount val="4"/>
                <c:pt idx="0">
                  <c:v>0.4913</c:v>
                </c:pt>
                <c:pt idx="1">
                  <c:v>0.4949</c:v>
                </c:pt>
                <c:pt idx="2">
                  <c:v>0.5179</c:v>
                </c:pt>
                <c:pt idx="3">
                  <c:v>0.5205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28599168"/>
        <c:axId val="1629163936"/>
      </c:lineChart>
      <c:catAx>
        <c:axId val="1628599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29163936"/>
        <c:crosses val="autoZero"/>
        <c:auto val="1"/>
        <c:lblAlgn val="ctr"/>
        <c:lblOffset val="100"/>
        <c:noMultiLvlLbl val="0"/>
      </c:catAx>
      <c:valAx>
        <c:axId val="1629163936"/>
        <c:scaling>
          <c:orientation val="minMax"/>
          <c:max val="0.62"/>
          <c:min val="0.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6285991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kumimoji="1" lang="zh-CN" altLang="en-US" sz="1400" dirty="0" smtClean="0">
                <a:effectLst/>
              </a:rPr>
              <a:t>训练数据</a:t>
            </a:r>
            <a:endParaRPr lang="zh-CN" altLang="en-US" sz="1600" dirty="0">
              <a:effectLst/>
            </a:endParaRPr>
          </a:p>
        </c:rich>
      </c:tx>
      <c:layout>
        <c:manualLayout>
          <c:xMode val="edge"/>
          <c:yMode val="edge"/>
          <c:x val="0.315635781312731"/>
          <c:y val="0.0691256422697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17286.0</c:v>
                </c:pt>
                <c:pt idx="1">
                  <c:v>4385.0</c:v>
                </c:pt>
                <c:pt idx="2">
                  <c:v>5588.0</c:v>
                </c:pt>
                <c:pt idx="3">
                  <c:v>5656.0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测试数据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262683809129316"/>
          <c:y val="0.06418809639333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590564348442266"/>
          <c:y val="0.227097174013113"/>
          <c:w val="0.66325777615143"/>
          <c:h val="0.72089102875129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636698747352"/>
          <c:y val="0.321171030368629"/>
          <c:w val="0.223172156840441"/>
          <c:h val="0.540758469251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工作表1!$B$1</c:f>
              <c:strCache>
                <c:ptCount val="1"/>
                <c:pt idx="0">
                  <c:v>准确率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0.9278</c:v>
                </c:pt>
                <c:pt idx="1">
                  <c:v>0.9281</c:v>
                </c:pt>
                <c:pt idx="2">
                  <c:v>0.9299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工作表1!$C$1</c:f>
              <c:strCache>
                <c:ptCount val="1"/>
                <c:pt idx="0">
                  <c:v>正确率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工作表1!$C$2:$C$4</c:f>
              <c:numCache>
                <c:formatCode>General</c:formatCode>
                <c:ptCount val="3"/>
                <c:pt idx="0">
                  <c:v>0.736</c:v>
                </c:pt>
                <c:pt idx="1">
                  <c:v>0.7383</c:v>
                </c:pt>
                <c:pt idx="2">
                  <c:v>0.7474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工作表1!$D$1</c:f>
              <c:strCache>
                <c:ptCount val="1"/>
                <c:pt idx="0">
                  <c:v>召回率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工作表1!$D$2:$D$4</c:f>
              <c:numCache>
                <c:formatCode>General</c:formatCode>
                <c:ptCount val="3"/>
                <c:pt idx="0">
                  <c:v>0.774</c:v>
                </c:pt>
                <c:pt idx="1">
                  <c:v>0.7764</c:v>
                </c:pt>
                <c:pt idx="2">
                  <c:v>0.7752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工作表1!$E$1</c:f>
              <c:strCache>
                <c:ptCount val="1"/>
                <c:pt idx="0">
                  <c:v>F1值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工作表1!$A$2:$A$4</c:f>
              <c:strCache>
                <c:ptCount val="3"/>
                <c:pt idx="0">
                  <c:v>中间结果I</c:v>
                </c:pt>
                <c:pt idx="1">
                  <c:v>中间结果II</c:v>
                </c:pt>
                <c:pt idx="2">
                  <c:v>最终结果</c:v>
                </c:pt>
              </c:strCache>
            </c:strRef>
          </c:cat>
          <c:val>
            <c:numRef>
              <c:f>工作表1!$E$2:$E$4</c:f>
              <c:numCache>
                <c:formatCode>General</c:formatCode>
                <c:ptCount val="3"/>
                <c:pt idx="0">
                  <c:v>0.7545</c:v>
                </c:pt>
                <c:pt idx="1">
                  <c:v>0.7569</c:v>
                </c:pt>
                <c:pt idx="2">
                  <c:v>0.7611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07219920"/>
        <c:axId val="1554970704"/>
      </c:lineChart>
      <c:catAx>
        <c:axId val="-21072199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54970704"/>
        <c:crosses val="autoZero"/>
        <c:auto val="1"/>
        <c:lblAlgn val="ctr"/>
        <c:lblOffset val="100"/>
        <c:noMultiLvlLbl val="0"/>
      </c:catAx>
      <c:valAx>
        <c:axId val="1554970704"/>
        <c:scaling>
          <c:orientation val="minMax"/>
          <c:max val="0.78"/>
          <c:min val="0.7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210721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delete val="1"/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C119-6DD9-FA45-8702-93FF2CEC39F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01E5-3C4B-084C-9566-860A94C6C7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9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8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2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33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75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27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0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70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03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识別过程</a:t>
            </a:r>
            <a:endParaRPr kumimoji="1" lang="en-US" altLang="zh-TW" dirty="0" smtClean="0"/>
          </a:p>
          <a:p>
            <a:r>
              <a:rPr kumimoji="1" lang="zh-TW" altLang="en-US" dirty="0" smtClean="0"/>
              <a:t>基于前面的识別结果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2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33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769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00:12-00:46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7726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30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67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4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1265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3395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201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237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965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77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配图</a:t>
            </a:r>
            <a:endParaRPr kumimoji="1" lang="en-US" altLang="zh-TW" dirty="0" smtClean="0"/>
          </a:p>
          <a:p>
            <a:r>
              <a:rPr kumimoji="1" lang="en-US" altLang="zh-TW" dirty="0" smtClean="0"/>
              <a:t>*</a:t>
            </a:r>
            <a:r>
              <a:rPr kumimoji="1" lang="zh-TW" altLang="en-US" dirty="0" smtClean="0"/>
              <a:t>在線平台</a:t>
            </a:r>
            <a:endParaRPr kumimoji="1" lang="en-US" altLang="zh-TW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1:34</a:t>
            </a:r>
            <a:r>
              <a:rPr kumimoji="1" lang="en-US" altLang="zh-CN" baseline="0" dirty="0" smtClean="0"/>
              <a:t> - 00:46 = 48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72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3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759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60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0610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6825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691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876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7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96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0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2:33-1:46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406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64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56285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01751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51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7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7163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5935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2:54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693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1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35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7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9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5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6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3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5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14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6.xml"/><Relationship Id="rId5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4" Type="http://schemas.openxmlformats.org/officeDocument/2006/relationships/chart" Target="../charts/chart10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4" Type="http://schemas.openxmlformats.org/officeDocument/2006/relationships/chart" Target="../charts/chart1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5" Type="http://schemas.openxmlformats.org/officeDocument/2006/relationships/image" Target="../media/image37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7969"/>
            <a:ext cx="12192000" cy="320765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99210" y="5440828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8476" y="1966195"/>
            <a:ext cx="11355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面向社交文本的情感识别研究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0116" y="3221798"/>
            <a:ext cx="37120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硕士论文答辩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接连接符 4"/>
          <p:cNvCxnSpPr/>
          <p:nvPr/>
        </p:nvCxnSpPr>
        <p:spPr>
          <a:xfrm>
            <a:off x="1928813" y="3421853"/>
            <a:ext cx="337239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94858" y="3918525"/>
            <a:ext cx="74022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：梁锡豪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导师：徐明星  副教授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等腰三角形 11"/>
          <p:cNvSpPr/>
          <p:nvPr/>
        </p:nvSpPr>
        <p:spPr>
          <a:xfrm flipV="1">
            <a:off x="8977053" y="4821550"/>
            <a:ext cx="359294" cy="206608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52"/>
          <p:cNvCxnSpPr/>
          <p:nvPr/>
        </p:nvCxnSpPr>
        <p:spPr>
          <a:xfrm>
            <a:off x="7014258" y="3421853"/>
            <a:ext cx="3258455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8942161574&amp;di=e20e85abae86de0163d0c82d2dccda67&amp;imgtype=0&amp;src=http%3A%2F%2Fs11.sinaimg.cn%2Fmw690%2F004ljCShzy7n1QNledQ3a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6" y="134092"/>
            <a:ext cx="3391786" cy="1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60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直接影响机器学习算法的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倾向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难以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满足应用场景下特定的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上下文的算法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不同场景下有不同类型的上下文，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对识别目标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起着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如何在算法建模中引入上下文信息始终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没有通用的方法</a:t>
            </a:r>
            <a:endParaRPr kumimoji="1" lang="zh-CN" altLang="en-US" sz="8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现有问题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1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研究框架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组 64"/>
          <p:cNvGrpSpPr/>
          <p:nvPr/>
        </p:nvGrpSpPr>
        <p:grpSpPr>
          <a:xfrm>
            <a:off x="507321" y="1239284"/>
            <a:ext cx="11222942" cy="4668850"/>
            <a:chOff x="0" y="1988584"/>
            <a:chExt cx="11222942" cy="4668850"/>
          </a:xfrm>
        </p:grpSpPr>
        <p:sp>
          <p:nvSpPr>
            <p:cNvPr id="13" name="罐形 12"/>
            <p:cNvSpPr/>
            <p:nvPr/>
          </p:nvSpPr>
          <p:spPr>
            <a:xfrm>
              <a:off x="2478070" y="4080221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111062" y="4199841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数据预处理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725774" y="4203608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特征提取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罐形 15"/>
            <p:cNvSpPr/>
            <p:nvPr/>
          </p:nvSpPr>
          <p:spPr>
            <a:xfrm>
              <a:off x="0" y="4756838"/>
              <a:ext cx="894170" cy="60804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罐形 16"/>
            <p:cNvSpPr/>
            <p:nvPr/>
          </p:nvSpPr>
          <p:spPr>
            <a:xfrm>
              <a:off x="2484319" y="5557203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测试数据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罐形 17"/>
            <p:cNvSpPr/>
            <p:nvPr/>
          </p:nvSpPr>
          <p:spPr>
            <a:xfrm>
              <a:off x="4637713" y="3046014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罐形 18"/>
            <p:cNvSpPr/>
            <p:nvPr/>
          </p:nvSpPr>
          <p:spPr>
            <a:xfrm>
              <a:off x="4637713" y="3907062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验证集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948651" y="2973866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参数调整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948651" y="383909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参数选择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罐形 21"/>
            <p:cNvSpPr/>
            <p:nvPr/>
          </p:nvSpPr>
          <p:spPr>
            <a:xfrm>
              <a:off x="7125706" y="5221042"/>
              <a:ext cx="661359" cy="53206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输入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罐形 22"/>
            <p:cNvSpPr/>
            <p:nvPr/>
          </p:nvSpPr>
          <p:spPr>
            <a:xfrm>
              <a:off x="7125708" y="592416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真实标签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14164" y="2425631"/>
              <a:ext cx="376385" cy="22292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融合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罐形 24"/>
            <p:cNvSpPr/>
            <p:nvPr/>
          </p:nvSpPr>
          <p:spPr>
            <a:xfrm>
              <a:off x="9964762" y="3173788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049928" y="5107000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505086" y="5849569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379298" y="586495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错误分析 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29" name="直线箭头连接符 28"/>
            <p:cNvCxnSpPr>
              <a:stCxn id="19" idx="4"/>
              <a:endCxn id="17" idx="1"/>
            </p:cNvCxnSpPr>
            <p:nvPr/>
          </p:nvCxnSpPr>
          <p:spPr>
            <a:xfrm flipV="1">
              <a:off x="894170" y="5057091"/>
              <a:ext cx="216892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17" idx="3"/>
              <a:endCxn id="18" idx="1"/>
            </p:cNvCxnSpPr>
            <p:nvPr/>
          </p:nvCxnSpPr>
          <p:spPr>
            <a:xfrm>
              <a:off x="1487447" y="5057091"/>
              <a:ext cx="238327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8" idx="3"/>
              <a:endCxn id="14" idx="2"/>
            </p:cNvCxnSpPr>
            <p:nvPr/>
          </p:nvCxnSpPr>
          <p:spPr>
            <a:xfrm flipV="1">
              <a:off x="2102159" y="4353271"/>
              <a:ext cx="375911" cy="70758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8" idx="3"/>
              <a:endCxn id="20" idx="2"/>
            </p:cNvCxnSpPr>
            <p:nvPr/>
          </p:nvCxnSpPr>
          <p:spPr>
            <a:xfrm>
              <a:off x="2102159" y="5060858"/>
              <a:ext cx="382160" cy="7693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20" idx="4"/>
              <a:endCxn id="25" idx="2"/>
            </p:cNvCxnSpPr>
            <p:nvPr/>
          </p:nvCxnSpPr>
          <p:spPr>
            <a:xfrm flipV="1">
              <a:off x="3505836" y="5487072"/>
              <a:ext cx="3619870" cy="3431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20" idx="4"/>
              <a:endCxn id="26" idx="2"/>
            </p:cNvCxnSpPr>
            <p:nvPr/>
          </p:nvCxnSpPr>
          <p:spPr>
            <a:xfrm>
              <a:off x="3505836" y="5830253"/>
              <a:ext cx="3619872" cy="46054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4" idx="4"/>
              <a:endCxn id="22" idx="2"/>
            </p:cNvCxnSpPr>
            <p:nvPr/>
          </p:nvCxnSpPr>
          <p:spPr>
            <a:xfrm flipV="1">
              <a:off x="3499587" y="4180112"/>
              <a:ext cx="1138126" cy="17315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14" idx="4"/>
              <a:endCxn id="21" idx="2"/>
            </p:cNvCxnSpPr>
            <p:nvPr/>
          </p:nvCxnSpPr>
          <p:spPr>
            <a:xfrm flipV="1">
              <a:off x="3499587" y="3319064"/>
              <a:ext cx="1138126" cy="10342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1" idx="4"/>
              <a:endCxn id="23" idx="1"/>
            </p:cNvCxnSpPr>
            <p:nvPr/>
          </p:nvCxnSpPr>
          <p:spPr>
            <a:xfrm>
              <a:off x="5572740" y="3319064"/>
              <a:ext cx="375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stCxn id="22" idx="4"/>
              <a:endCxn id="24" idx="1"/>
            </p:cNvCxnSpPr>
            <p:nvPr/>
          </p:nvCxnSpPr>
          <p:spPr>
            <a:xfrm>
              <a:off x="5572740" y="4180112"/>
              <a:ext cx="375911" cy="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353743" y="2446190"/>
              <a:ext cx="2547477" cy="220864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69358" y="251293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机器学习模型训练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984997" y="202870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集成识别系统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706851" y="1988584"/>
              <a:ext cx="6039579" cy="295344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3" name="直线箭头连接符 42"/>
            <p:cNvCxnSpPr>
              <a:stCxn id="30" idx="3"/>
              <a:endCxn id="34" idx="2"/>
            </p:cNvCxnSpPr>
            <p:nvPr/>
          </p:nvCxnSpPr>
          <p:spPr>
            <a:xfrm>
              <a:off x="9390549" y="3540233"/>
              <a:ext cx="574213" cy="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罐形 43"/>
            <p:cNvSpPr/>
            <p:nvPr/>
          </p:nvSpPr>
          <p:spPr>
            <a:xfrm>
              <a:off x="8078370" y="244619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>
              <a:stCxn id="27" idx="6"/>
              <a:endCxn id="31" idx="2"/>
            </p:cNvCxnSpPr>
            <p:nvPr/>
          </p:nvCxnSpPr>
          <p:spPr>
            <a:xfrm>
              <a:off x="7730769" y="2812827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1" idx="4"/>
            </p:cNvCxnSpPr>
            <p:nvPr/>
          </p:nvCxnSpPr>
          <p:spPr>
            <a:xfrm>
              <a:off x="8751143" y="2812827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 46"/>
            <p:cNvGrpSpPr/>
            <p:nvPr/>
          </p:nvGrpSpPr>
          <p:grpSpPr>
            <a:xfrm>
              <a:off x="6908842" y="2332148"/>
              <a:ext cx="821927" cy="961358"/>
              <a:chOff x="7441360" y="1876789"/>
              <a:chExt cx="821927" cy="96135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49" name="直线箭头连接符 48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罐形 49"/>
            <p:cNvSpPr/>
            <p:nvPr/>
          </p:nvSpPr>
          <p:spPr>
            <a:xfrm>
              <a:off x="8083493" y="3893047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>
            <a:xfrm>
              <a:off x="7735892" y="4259684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>
              <a:off x="8756266" y="4259684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 52"/>
            <p:cNvGrpSpPr/>
            <p:nvPr/>
          </p:nvGrpSpPr>
          <p:grpSpPr>
            <a:xfrm>
              <a:off x="6913965" y="3779005"/>
              <a:ext cx="821927" cy="961358"/>
              <a:chOff x="7441360" y="1876789"/>
              <a:chExt cx="821927" cy="96135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55" name="直线箭头连接符 54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线箭头连接符 55"/>
            <p:cNvCxnSpPr>
              <a:stCxn id="23" idx="2"/>
              <a:endCxn id="24" idx="0"/>
            </p:cNvCxnSpPr>
            <p:nvPr/>
          </p:nvCxnSpPr>
          <p:spPr>
            <a:xfrm>
              <a:off x="6313479" y="3664263"/>
              <a:ext cx="0" cy="17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7300791" y="3417449"/>
              <a:ext cx="430887" cy="2975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mr-IN" altLang="zh-CN" sz="1600" dirty="0" smtClean="0">
                  <a:latin typeface="SimHei" charset="-122"/>
                  <a:ea typeface="SimHei" charset="-122"/>
                  <a:cs typeface="SimHei" charset="-122"/>
                </a:rPr>
                <a:t>…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8" name="直线箭头连接符 57"/>
            <p:cNvCxnSpPr>
              <a:stCxn id="25" idx="1"/>
            </p:cNvCxnSpPr>
            <p:nvPr/>
          </p:nvCxnSpPr>
          <p:spPr>
            <a:xfrm flipV="1">
              <a:off x="7456386" y="4740363"/>
              <a:ext cx="53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9379356" y="5378509"/>
              <a:ext cx="1843586" cy="127892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818076" y="53998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系统评测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61" name="直线箭头连接符 60"/>
            <p:cNvCxnSpPr>
              <a:stCxn id="34" idx="3"/>
            </p:cNvCxnSpPr>
            <p:nvPr/>
          </p:nvCxnSpPr>
          <p:spPr>
            <a:xfrm>
              <a:off x="10301149" y="3907062"/>
              <a:ext cx="0" cy="1471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endCxn id="35" idx="0"/>
            </p:cNvCxnSpPr>
            <p:nvPr/>
          </p:nvCxnSpPr>
          <p:spPr>
            <a:xfrm flipH="1">
              <a:off x="8414756" y="4626321"/>
              <a:ext cx="5124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26" idx="4"/>
              <a:endCxn id="35" idx="2"/>
            </p:cNvCxnSpPr>
            <p:nvPr/>
          </p:nvCxnSpPr>
          <p:spPr>
            <a:xfrm flipV="1">
              <a:off x="7798481" y="5797397"/>
              <a:ext cx="616275" cy="493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stCxn id="26" idx="4"/>
            </p:cNvCxnSpPr>
            <p:nvPr/>
          </p:nvCxnSpPr>
          <p:spPr>
            <a:xfrm flipV="1">
              <a:off x="7798481" y="6017972"/>
              <a:ext cx="1580875" cy="2728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基于多分类器分层的微博反讽识别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597" y="4068844"/>
            <a:ext cx="303480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656" y="1251467"/>
            <a:ext cx="68525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判断一条微博是否带有反讽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判断一条微博的反讽属于以下哪一种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309708"/>
              </p:ext>
            </p:extLst>
          </p:nvPr>
        </p:nvGraphicFramePr>
        <p:xfrm>
          <a:off x="1380789" y="2289639"/>
          <a:ext cx="5669676" cy="96392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31545"/>
                <a:gridCol w="4638131"/>
              </a:tblGrid>
              <a:tr h="321309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just love when you test my patience!! #not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6605"/>
              </p:ext>
            </p:extLst>
          </p:nvPr>
        </p:nvGraphicFramePr>
        <p:xfrm>
          <a:off x="1380789" y="3852838"/>
          <a:ext cx="5669676" cy="19696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2281"/>
                <a:gridCol w="4657395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1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1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1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4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4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128598" y="4177001"/>
            <a:ext cx="4906007" cy="1960932"/>
            <a:chOff x="7087517" y="4168286"/>
            <a:chExt cx="4906007" cy="1960932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849793078"/>
                </p:ext>
              </p:extLst>
            </p:nvPr>
          </p:nvGraphicFramePr>
          <p:xfrm>
            <a:off x="8607343" y="4352378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图表 19"/>
            <p:cNvGraphicFramePr/>
            <p:nvPr>
              <p:extLst>
                <p:ext uri="{D42A27DB-BD31-4B8C-83A1-F6EECF244321}">
                  <p14:modId xmlns:p14="http://schemas.microsoft.com/office/powerpoint/2010/main" val="1706009396"/>
                </p:ext>
              </p:extLst>
            </p:nvPr>
          </p:nvGraphicFramePr>
          <p:xfrm>
            <a:off x="7087517" y="4339145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7525214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/>
                <a:t>训练数据</a:t>
              </a:r>
              <a:endParaRPr kumimoji="1" lang="zh-CN" altLang="en-US" sz="14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70588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测试数据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28598" y="1747325"/>
            <a:ext cx="4906007" cy="1960136"/>
            <a:chOff x="7087517" y="1772836"/>
            <a:chExt cx="4906007" cy="1960136"/>
          </a:xfrm>
        </p:grpSpPr>
        <p:graphicFrame>
          <p:nvGraphicFramePr>
            <p:cNvPr id="22" name="图表 21"/>
            <p:cNvGraphicFramePr/>
            <p:nvPr>
              <p:extLst>
                <p:ext uri="{D42A27DB-BD31-4B8C-83A1-F6EECF244321}">
                  <p14:modId xmlns:p14="http://schemas.microsoft.com/office/powerpoint/2010/main" val="80506393"/>
                </p:ext>
              </p:extLst>
            </p:nvPr>
          </p:nvGraphicFramePr>
          <p:xfrm>
            <a:off x="8607343" y="1956132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3" name="图表 22"/>
            <p:cNvGraphicFramePr/>
            <p:nvPr>
              <p:extLst>
                <p:ext uri="{D42A27DB-BD31-4B8C-83A1-F6EECF244321}">
                  <p14:modId xmlns:p14="http://schemas.microsoft.com/office/powerpoint/2010/main" val="1462852689"/>
                </p:ext>
              </p:extLst>
            </p:nvPr>
          </p:nvGraphicFramePr>
          <p:xfrm>
            <a:off x="7087517" y="1942899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525214" y="17834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训练数据</a:t>
              </a:r>
              <a:endParaRPr kumimoji="1"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2610" y="177283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测试数据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6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</a:t>
            </a:r>
            <a:r>
              <a:rPr lang="zh-TW" altLang="en-US" sz="2600" dirty="0" smtClean="0"/>
              <a:t>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方法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74488" y="3584914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028856" y="4077479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401918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</a:p>
        </p:txBody>
      </p:sp>
      <p:sp>
        <p:nvSpPr>
          <p:cNvPr id="97" name="椭圆 96"/>
          <p:cNvSpPr/>
          <p:nvPr/>
        </p:nvSpPr>
        <p:spPr>
          <a:xfrm>
            <a:off x="4444296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8" name="直线箭头连接符 97"/>
          <p:cNvCxnSpPr>
            <a:stCxn id="99" idx="2"/>
            <a:endCxn id="100" idx="0"/>
          </p:cNvCxnSpPr>
          <p:nvPr/>
        </p:nvCxnSpPr>
        <p:spPr>
          <a:xfrm>
            <a:off x="4043840" y="3889841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100" idx="2"/>
          </p:cNvCxnSpPr>
          <p:nvPr/>
        </p:nvCxnSpPr>
        <p:spPr>
          <a:xfrm flipH="1">
            <a:off x="3044717" y="4493110"/>
            <a:ext cx="1001628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>
            <a:stCxn id="100" idx="2"/>
          </p:cNvCxnSpPr>
          <p:nvPr/>
        </p:nvCxnSpPr>
        <p:spPr>
          <a:xfrm>
            <a:off x="4046345" y="4493110"/>
            <a:ext cx="1040750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形状 1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2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8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343601" y="3589388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10" name="椭圆 9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cxnSp>
        <p:nvCxnSpPr>
          <p:cNvPr id="18" name="直线箭头连接符 17"/>
          <p:cNvCxnSpPr>
            <a:stCxn id="7" idx="2"/>
            <a:endCxn id="8" idx="0"/>
          </p:cNvCxnSpPr>
          <p:nvPr/>
        </p:nvCxnSpPr>
        <p:spPr>
          <a:xfrm>
            <a:off x="4612953" y="3894315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>
            <a:stCxn id="8" idx="2"/>
            <a:endCxn id="10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13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8" idx="2"/>
            <a:endCxn id="16" idx="0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2"/>
            <a:endCxn id="17" idx="0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任意形状 9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9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10180507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37028" y="3780000"/>
            <a:ext cx="6569521" cy="2228641"/>
            <a:chOff x="837028" y="3661854"/>
            <a:chExt cx="6569521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7" y="5053359"/>
                <a:ext cx="999270" cy="30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132"/>
            <p:cNvCxnSpPr>
              <a:stCxn id="115" idx="4"/>
              <a:endCxn id="125" idx="0"/>
            </p:cNvCxnSpPr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箭头连接符 141"/>
            <p:cNvCxnSpPr>
              <a:stCxn id="125" idx="2"/>
              <a:endCxn id="13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825643" y="3538439"/>
            <a:ext cx="2943957" cy="1757461"/>
          </a:xfrm>
          <a:custGeom>
            <a:avLst/>
            <a:gdLst>
              <a:gd name="connsiteX0" fmla="*/ 86457 w 2943957"/>
              <a:gd name="connsiteY0" fmla="*/ 1655861 h 1757461"/>
              <a:gd name="connsiteX1" fmla="*/ 22957 w 2943957"/>
              <a:gd name="connsiteY1" fmla="*/ 1147861 h 1757461"/>
              <a:gd name="connsiteX2" fmla="*/ 429357 w 2943957"/>
              <a:gd name="connsiteY2" fmla="*/ 728761 h 1757461"/>
              <a:gd name="connsiteX3" fmla="*/ 530957 w 2943957"/>
              <a:gd name="connsiteY3" fmla="*/ 169961 h 1757461"/>
              <a:gd name="connsiteX4" fmla="*/ 988157 w 2943957"/>
              <a:gd name="connsiteY4" fmla="*/ 30261 h 1757461"/>
              <a:gd name="connsiteX5" fmla="*/ 1788257 w 2943957"/>
              <a:gd name="connsiteY5" fmla="*/ 677961 h 1757461"/>
              <a:gd name="connsiteX6" fmla="*/ 2943957 w 2943957"/>
              <a:gd name="connsiteY6" fmla="*/ 1757461 h 17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3957" h="1757461">
                <a:moveTo>
                  <a:pt x="86457" y="1655861"/>
                </a:moveTo>
                <a:cubicBezTo>
                  <a:pt x="26132" y="1479119"/>
                  <a:pt x="-34193" y="1302378"/>
                  <a:pt x="22957" y="1147861"/>
                </a:cubicBezTo>
                <a:cubicBezTo>
                  <a:pt x="80107" y="993344"/>
                  <a:pt x="344690" y="891744"/>
                  <a:pt x="429357" y="728761"/>
                </a:cubicBezTo>
                <a:cubicBezTo>
                  <a:pt x="514024" y="565778"/>
                  <a:pt x="437824" y="286378"/>
                  <a:pt x="530957" y="169961"/>
                </a:cubicBezTo>
                <a:cubicBezTo>
                  <a:pt x="624090" y="53544"/>
                  <a:pt x="778607" y="-54406"/>
                  <a:pt x="988157" y="30261"/>
                </a:cubicBezTo>
                <a:cubicBezTo>
                  <a:pt x="1197707" y="114928"/>
                  <a:pt x="1462290" y="390094"/>
                  <a:pt x="1788257" y="677961"/>
                </a:cubicBezTo>
                <a:cubicBezTo>
                  <a:pt x="2114224" y="965828"/>
                  <a:pt x="2943957" y="1757461"/>
                  <a:pt x="2943957" y="17574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159242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原本的反讽四分类问题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en-US" altLang="zh-CN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</p:cNvCxnSpPr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6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9097399" y="2953572"/>
            <a:ext cx="1529181" cy="1199525"/>
          </a:xfrm>
          <a:custGeom>
            <a:avLst/>
            <a:gdLst>
              <a:gd name="connsiteX0" fmla="*/ 1494401 w 1529181"/>
              <a:gd name="connsiteY0" fmla="*/ 450028 h 1199525"/>
              <a:gd name="connsiteX1" fmla="*/ 1367401 w 1529181"/>
              <a:gd name="connsiteY1" fmla="*/ 221428 h 1199525"/>
              <a:gd name="connsiteX2" fmla="*/ 859401 w 1529181"/>
              <a:gd name="connsiteY2" fmla="*/ 5528 h 1199525"/>
              <a:gd name="connsiteX3" fmla="*/ 211701 w 1529181"/>
              <a:gd name="connsiteY3" fmla="*/ 81728 h 1199525"/>
              <a:gd name="connsiteX4" fmla="*/ 8501 w 1529181"/>
              <a:gd name="connsiteY4" fmla="*/ 272228 h 1199525"/>
              <a:gd name="connsiteX5" fmla="*/ 97401 w 1529181"/>
              <a:gd name="connsiteY5" fmla="*/ 475428 h 1199525"/>
              <a:gd name="connsiteX6" fmla="*/ 618101 w 1529181"/>
              <a:gd name="connsiteY6" fmla="*/ 894528 h 1199525"/>
              <a:gd name="connsiteX7" fmla="*/ 961001 w 1529181"/>
              <a:gd name="connsiteY7" fmla="*/ 1199328 h 1199525"/>
              <a:gd name="connsiteX8" fmla="*/ 1481701 w 1529181"/>
              <a:gd name="connsiteY8" fmla="*/ 932628 h 1199525"/>
              <a:gd name="connsiteX9" fmla="*/ 1494401 w 1529181"/>
              <a:gd name="connsiteY9" fmla="*/ 450028 h 119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81" h="1199525">
                <a:moveTo>
                  <a:pt x="1494401" y="450028"/>
                </a:moveTo>
                <a:cubicBezTo>
                  <a:pt x="1475351" y="331495"/>
                  <a:pt x="1473234" y="295511"/>
                  <a:pt x="1367401" y="221428"/>
                </a:cubicBezTo>
                <a:cubicBezTo>
                  <a:pt x="1261568" y="147345"/>
                  <a:pt x="1052018" y="28811"/>
                  <a:pt x="859401" y="5528"/>
                </a:cubicBezTo>
                <a:cubicBezTo>
                  <a:pt x="666784" y="-17755"/>
                  <a:pt x="353518" y="37278"/>
                  <a:pt x="211701" y="81728"/>
                </a:cubicBezTo>
                <a:cubicBezTo>
                  <a:pt x="69884" y="126178"/>
                  <a:pt x="27551" y="206611"/>
                  <a:pt x="8501" y="272228"/>
                </a:cubicBezTo>
                <a:cubicBezTo>
                  <a:pt x="-10549" y="337845"/>
                  <a:pt x="-4199" y="371711"/>
                  <a:pt x="97401" y="475428"/>
                </a:cubicBezTo>
                <a:cubicBezTo>
                  <a:pt x="199001" y="579145"/>
                  <a:pt x="474168" y="773878"/>
                  <a:pt x="618101" y="894528"/>
                </a:cubicBezTo>
                <a:cubicBezTo>
                  <a:pt x="762034" y="1015178"/>
                  <a:pt x="817068" y="1192978"/>
                  <a:pt x="961001" y="1199328"/>
                </a:cubicBezTo>
                <a:cubicBezTo>
                  <a:pt x="1104934" y="1205678"/>
                  <a:pt x="1394918" y="1057511"/>
                  <a:pt x="1481701" y="932628"/>
                </a:cubicBezTo>
                <a:cubicBezTo>
                  <a:pt x="1568484" y="807745"/>
                  <a:pt x="1513451" y="568561"/>
                  <a:pt x="1494401" y="4500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9" idx="4"/>
            </p:cNvCxnSpPr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7" idx="0"/>
            </p:cNvCxnSpPr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形状 1"/>
          <p:cNvSpPr/>
          <p:nvPr/>
        </p:nvSpPr>
        <p:spPr>
          <a:xfrm>
            <a:off x="8530254" y="3867912"/>
            <a:ext cx="3082626" cy="1399032"/>
          </a:xfrm>
          <a:custGeom>
            <a:avLst/>
            <a:gdLst>
              <a:gd name="connsiteX0" fmla="*/ 3082626 w 3082626"/>
              <a:gd name="connsiteY0" fmla="*/ 0 h 1399032"/>
              <a:gd name="connsiteX1" fmla="*/ 2067642 w 3082626"/>
              <a:gd name="connsiteY1" fmla="*/ 347472 h 1399032"/>
              <a:gd name="connsiteX2" fmla="*/ 705186 w 3082626"/>
              <a:gd name="connsiteY2" fmla="*/ 54864 h 1399032"/>
              <a:gd name="connsiteX3" fmla="*/ 119970 w 3082626"/>
              <a:gd name="connsiteY3" fmla="*/ 128016 h 1399032"/>
              <a:gd name="connsiteX4" fmla="*/ 19386 w 3082626"/>
              <a:gd name="connsiteY4" fmla="*/ 822960 h 1399032"/>
              <a:gd name="connsiteX5" fmla="*/ 385146 w 3082626"/>
              <a:gd name="connsiteY5" fmla="*/ 1399032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626" h="1399032">
                <a:moveTo>
                  <a:pt x="3082626" y="0"/>
                </a:moveTo>
                <a:cubicBezTo>
                  <a:pt x="2773254" y="169164"/>
                  <a:pt x="2463882" y="338328"/>
                  <a:pt x="2067642" y="347472"/>
                </a:cubicBezTo>
                <a:cubicBezTo>
                  <a:pt x="1671402" y="356616"/>
                  <a:pt x="1029798" y="91440"/>
                  <a:pt x="705186" y="54864"/>
                </a:cubicBezTo>
                <a:cubicBezTo>
                  <a:pt x="380574" y="18288"/>
                  <a:pt x="234270" y="0"/>
                  <a:pt x="119970" y="128016"/>
                </a:cubicBezTo>
                <a:cubicBezTo>
                  <a:pt x="5670" y="256032"/>
                  <a:pt x="-24810" y="611124"/>
                  <a:pt x="19386" y="822960"/>
                </a:cubicBezTo>
                <a:cubicBezTo>
                  <a:pt x="63582" y="1034796"/>
                  <a:pt x="276942" y="1278636"/>
                  <a:pt x="385146" y="13990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92052" y="1232694"/>
            <a:ext cx="2232837" cy="752473"/>
          </a:xfrm>
          <a:prstGeom prst="rect">
            <a:avLst/>
          </a:prstGeom>
          <a:noFill/>
          <a:ln w="19050">
            <a:solidFill>
              <a:srgbClr val="77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92052" y="1476549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CONTENTS</a:t>
            </a:r>
            <a:endParaRPr lang="zh-CN" alt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5316" y="1181111"/>
            <a:ext cx="766308" cy="20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525316" y="853175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34" y="0"/>
            <a:ext cx="3937434" cy="6858000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32"/>
          <p:cNvSpPr/>
          <p:nvPr/>
        </p:nvSpPr>
        <p:spPr>
          <a:xfrm rot="5400000" flipH="1">
            <a:off x="3850221" y="1469709"/>
            <a:ext cx="295275" cy="137150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 144"/>
          <p:cNvGrpSpPr/>
          <p:nvPr/>
        </p:nvGrpSpPr>
        <p:grpSpPr>
          <a:xfrm>
            <a:off x="5180568" y="2399411"/>
            <a:ext cx="1781734" cy="461665"/>
            <a:chOff x="4790268" y="2275499"/>
            <a:chExt cx="1781734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5080254" y="227549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研究背景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4790268" y="2357719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4" name="组 143"/>
          <p:cNvGrpSpPr/>
          <p:nvPr/>
        </p:nvGrpSpPr>
        <p:grpSpPr>
          <a:xfrm>
            <a:off x="5180568" y="2941055"/>
            <a:ext cx="1781734" cy="461665"/>
            <a:chOff x="4772109" y="2737164"/>
            <a:chExt cx="1781734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5062095" y="273716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问题定义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772109" y="282051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" name="组 142"/>
          <p:cNvGrpSpPr/>
          <p:nvPr/>
        </p:nvGrpSpPr>
        <p:grpSpPr>
          <a:xfrm>
            <a:off x="5180568" y="3482699"/>
            <a:ext cx="1781734" cy="461665"/>
            <a:chOff x="4772109" y="3198829"/>
            <a:chExt cx="1781734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5062095" y="319882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研究现状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4772109" y="3276888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5180568" y="4042694"/>
            <a:ext cx="1781734" cy="461665"/>
            <a:chOff x="4771114" y="3660494"/>
            <a:chExt cx="1781734" cy="461665"/>
          </a:xfrm>
        </p:grpSpPr>
        <p:sp>
          <p:nvSpPr>
            <p:cNvPr id="131" name="文本框 130"/>
            <p:cNvSpPr txBox="1"/>
            <p:nvPr/>
          </p:nvSpPr>
          <p:spPr>
            <a:xfrm>
              <a:off x="5061100" y="366049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研究框架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4771114" y="3742714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5180568" y="4599832"/>
            <a:ext cx="5173066" cy="461665"/>
            <a:chOff x="4771114" y="4202958"/>
            <a:chExt cx="5173066" cy="461665"/>
          </a:xfrm>
        </p:grpSpPr>
        <p:sp>
          <p:nvSpPr>
            <p:cNvPr id="132" name="文本框 131"/>
            <p:cNvSpPr txBox="1"/>
            <p:nvPr/>
          </p:nvSpPr>
          <p:spPr>
            <a:xfrm>
              <a:off x="5080254" y="4202958"/>
              <a:ext cx="486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基于多分类器分层的微博反讽识别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Freeform 9"/>
            <p:cNvSpPr/>
            <p:nvPr/>
          </p:nvSpPr>
          <p:spPr bwMode="auto">
            <a:xfrm>
              <a:off x="4771114" y="4272435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0" name="组 139"/>
          <p:cNvGrpSpPr/>
          <p:nvPr/>
        </p:nvGrpSpPr>
        <p:grpSpPr>
          <a:xfrm>
            <a:off x="5180568" y="5141476"/>
            <a:ext cx="5925422" cy="461665"/>
            <a:chOff x="4771114" y="4664916"/>
            <a:chExt cx="5925422" cy="461665"/>
          </a:xfrm>
        </p:grpSpPr>
        <p:sp>
          <p:nvSpPr>
            <p:cNvPr id="133" name="文本框 132"/>
            <p:cNvSpPr txBox="1"/>
            <p:nvPr/>
          </p:nvSpPr>
          <p:spPr>
            <a:xfrm>
              <a:off x="5080254" y="4664916"/>
              <a:ext cx="5616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基于多通道模型引入上下文的情感识别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Freeform 9"/>
            <p:cNvSpPr/>
            <p:nvPr/>
          </p:nvSpPr>
          <p:spPr bwMode="auto">
            <a:xfrm>
              <a:off x="4771114" y="4766187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5180568" y="5683120"/>
            <a:ext cx="1781734" cy="461665"/>
            <a:chOff x="4771114" y="5890612"/>
            <a:chExt cx="1781734" cy="461665"/>
          </a:xfrm>
        </p:grpSpPr>
        <p:sp>
          <p:nvSpPr>
            <p:cNvPr id="137" name="文本框 136"/>
            <p:cNvSpPr txBox="1"/>
            <p:nvPr/>
          </p:nvSpPr>
          <p:spPr>
            <a:xfrm>
              <a:off x="5061100" y="5890612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Freeform 9"/>
            <p:cNvSpPr/>
            <p:nvPr/>
          </p:nvSpPr>
          <p:spPr bwMode="auto">
            <a:xfrm>
              <a:off x="4771114" y="597283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635773" y="2128999"/>
            <a:ext cx="2748086" cy="2799434"/>
            <a:chOff x="484872" y="2861447"/>
            <a:chExt cx="2029073" cy="2066986"/>
          </a:xfrm>
        </p:grpSpPr>
        <p:sp>
          <p:nvSpPr>
            <p:cNvPr id="147" name="椭圆 146"/>
            <p:cNvSpPr/>
            <p:nvPr/>
          </p:nvSpPr>
          <p:spPr>
            <a:xfrm>
              <a:off x="484872" y="2861447"/>
              <a:ext cx="2029073" cy="2066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26" name="Picture 2" descr="https://timgsa.baidu.com/timg?image&amp;quality=80&amp;size=b9999_10000&amp;sec=1558941659852&amp;di=5f08caf77d0fcb646054f257f9f7ba3c&amp;imgtype=0&amp;src=http%3A%2F%2Fhiphotos.baidu.com%2Fhotonny%2Fpic%2Fitem%2Fc0e696342918defcd1a2d3ec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1" y="2970391"/>
              <a:ext cx="1846282" cy="185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1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8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8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整个算法分成两部分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第一部分：初步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完成对微博的四分类反讽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第二部分：基于前一步的识别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结果进行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修正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新的识别结果充分可信则修改前一步得到的预测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可信度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由投票数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决定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2, 3, 4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5200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分类</a:t>
            </a:r>
            <a:r>
              <a:rPr lang="zh-CN" altLang="en-US" sz="2600" dirty="0"/>
              <a:t>模型框架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507321" y="1702260"/>
            <a:ext cx="11535363" cy="3568699"/>
            <a:chOff x="1445981" y="2452499"/>
            <a:chExt cx="8629861" cy="2669823"/>
          </a:xfrm>
        </p:grpSpPr>
        <p:sp>
          <p:nvSpPr>
            <p:cNvPr id="77" name="圆角矩形 76"/>
            <p:cNvSpPr/>
            <p:nvPr/>
          </p:nvSpPr>
          <p:spPr>
            <a:xfrm>
              <a:off x="2372185" y="2970547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47379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685463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89712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108793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320458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372185" y="3525930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47379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685463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89712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108793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320458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372185" y="4607615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47379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685463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89712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108793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320458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239221" y="2828781"/>
              <a:ext cx="146210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1735896" y="2984746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2984746"/>
                  <a:ext cx="25314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1735896" y="3506092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3506092"/>
                  <a:ext cx="24994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1719519" y="4621814"/>
                  <a:ext cx="193797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519" y="4621814"/>
                  <a:ext cx="250261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线箭头连接符 98"/>
            <p:cNvCxnSpPr/>
            <p:nvPr/>
          </p:nvCxnSpPr>
          <p:spPr>
            <a:xfrm>
              <a:off x="2025581" y="3695261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>
              <a:off x="2025581" y="4766399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1445981" y="2505616"/>
              <a:ext cx="713789" cy="24176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微博文本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583985" y="2478300"/>
              <a:ext cx="569880" cy="241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词嵌入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547255" y="2961324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5594157" y="2961326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876176" y="2822181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高斯噪声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312700" y="2797133"/>
              <a:ext cx="27285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6981981" y="2945669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全联接层</a:t>
              </a: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7433260" y="2945669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Softmax</a:t>
              </a:r>
            </a:p>
          </p:txBody>
        </p:sp>
        <p:cxnSp>
          <p:nvCxnSpPr>
            <p:cNvPr id="109" name="直线箭头连接符 108"/>
            <p:cNvCxnSpPr>
              <a:stCxn id="85" idx="3"/>
            </p:cNvCxnSpPr>
            <p:nvPr/>
          </p:nvCxnSpPr>
          <p:spPr>
            <a:xfrm>
              <a:off x="3558921" y="31293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>
              <a:off x="3558921" y="37014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>
              <a:off x="3560240" y="4774383"/>
              <a:ext cx="3073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>
              <a:off x="4161403" y="31293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/>
            <p:cNvCxnSpPr/>
            <p:nvPr/>
          </p:nvCxnSpPr>
          <p:spPr>
            <a:xfrm>
              <a:off x="4161403" y="37014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/>
            <p:cNvCxnSpPr/>
            <p:nvPr/>
          </p:nvCxnSpPr>
          <p:spPr>
            <a:xfrm>
              <a:off x="4160364" y="4774383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/>
            <p:cNvCxnSpPr/>
            <p:nvPr/>
          </p:nvCxnSpPr>
          <p:spPr>
            <a:xfrm>
              <a:off x="4822457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/>
            <p:cNvCxnSpPr/>
            <p:nvPr/>
          </p:nvCxnSpPr>
          <p:spPr>
            <a:xfrm>
              <a:off x="4822457" y="36952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/>
            <p:cNvCxnSpPr/>
            <p:nvPr/>
          </p:nvCxnSpPr>
          <p:spPr>
            <a:xfrm>
              <a:off x="5343175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/>
            <p:cNvCxnSpPr/>
            <p:nvPr/>
          </p:nvCxnSpPr>
          <p:spPr>
            <a:xfrm>
              <a:off x="5343175" y="3688169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/>
            <p:cNvCxnSpPr/>
            <p:nvPr/>
          </p:nvCxnSpPr>
          <p:spPr>
            <a:xfrm>
              <a:off x="6596190" y="3935426"/>
              <a:ext cx="385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>
              <a:off x="7254838" y="3935426"/>
              <a:ext cx="178438" cy="1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/>
            <p:cNvCxnSpPr/>
            <p:nvPr/>
          </p:nvCxnSpPr>
          <p:spPr>
            <a:xfrm>
              <a:off x="7708462" y="3935426"/>
              <a:ext cx="6419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/>
            <p:cNvSpPr txBox="1"/>
            <p:nvPr/>
          </p:nvSpPr>
          <p:spPr>
            <a:xfrm>
              <a:off x="4397605" y="2452499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特征编码器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4357678" y="2801459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39382" y="2787742"/>
              <a:ext cx="1615959" cy="39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各反讽类别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概率分布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5" name="直线箭头连接符 124"/>
            <p:cNvCxnSpPr/>
            <p:nvPr/>
          </p:nvCxnSpPr>
          <p:spPr>
            <a:xfrm>
              <a:off x="2025579" y="3161343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5033082" y="2945674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035015" y="3492969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028303" y="458973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9" name="直线箭头连接符 128"/>
            <p:cNvCxnSpPr/>
            <p:nvPr/>
          </p:nvCxnSpPr>
          <p:spPr>
            <a:xfrm>
              <a:off x="5856373" y="3922091"/>
              <a:ext cx="4563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圆角矩形 129"/>
            <p:cNvSpPr/>
            <p:nvPr/>
          </p:nvSpPr>
          <p:spPr>
            <a:xfrm rot="5400000">
              <a:off x="8025883" y="3776642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8442055" y="354292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 rot="5400000">
              <a:off x="8442055" y="375458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 rot="5400000">
              <a:off x="8442055" y="396625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8447607" y="417791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 rot="5400000">
              <a:off x="1815134" y="394807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 rot="5400000">
              <a:off x="2841205" y="4110403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7" name="直线箭头连接符 136"/>
            <p:cNvCxnSpPr/>
            <p:nvPr/>
          </p:nvCxnSpPr>
          <p:spPr>
            <a:xfrm>
              <a:off x="4823493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37"/>
            <p:cNvCxnSpPr/>
            <p:nvPr/>
          </p:nvCxnSpPr>
          <p:spPr>
            <a:xfrm>
              <a:off x="5344211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圆角矩形 138"/>
            <p:cNvSpPr/>
            <p:nvPr/>
          </p:nvSpPr>
          <p:spPr>
            <a:xfrm>
              <a:off x="6785569" y="2797133"/>
              <a:ext cx="113237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560433" y="2473968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概率预测器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8962621" y="345216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Argmax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437835" y="3773847"/>
              <a:ext cx="210107" cy="241767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endParaRPr kumimoji="1" lang="zh-CN" altLang="en-US" sz="1500" i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3" name="直线箭头连接符 142"/>
            <p:cNvCxnSpPr/>
            <p:nvPr/>
          </p:nvCxnSpPr>
          <p:spPr>
            <a:xfrm>
              <a:off x="8667940" y="3935430"/>
              <a:ext cx="29468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143"/>
            <p:cNvCxnSpPr/>
            <p:nvPr/>
          </p:nvCxnSpPr>
          <p:spPr>
            <a:xfrm flipV="1">
              <a:off x="9237823" y="3935430"/>
              <a:ext cx="20001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/>
            <p:cNvSpPr/>
            <p:nvPr/>
          </p:nvSpPr>
          <p:spPr>
            <a:xfrm>
              <a:off x="9069461" y="2945673"/>
              <a:ext cx="1006381" cy="23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14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3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2815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521922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20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20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20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的正确率和召回率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(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此处 </a:t>
                </a:r>
                <a:r>
                  <a:rPr kumimoji="1" lang="en-US" altLang="zh-CN" sz="18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)</a:t>
                </a:r>
              </a:p>
              <a:p>
                <a:pPr marL="457200" lvl="1" indent="0" algn="ctr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20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20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20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2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以针对全四个类别的宏平均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𝑚𝑎𝑐𝑟𝑜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对应反讽类别集合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{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en-US" altLang="zh-CN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521922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511748" y="6435621"/>
                <a:ext cx="11168497" cy="3023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1050" i="1" dirty="0" smtClean="0">
                        <a:solidFill>
                          <a:schemeClr val="bg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kumimoji="1" lang="zh-CN" altLang="en-US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数量</a:t>
                </a:r>
                <a:r>
                  <a:rPr kumimoji="1" lang="en-US" altLang="zh-CN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; </a:t>
                </a:r>
                <a14:m>
                  <m:oMath xmlns:m="http://schemas.openxmlformats.org/officeDocument/2006/math">
                    <m:r>
                      <a:rPr kumimoji="1" lang="en-US" altLang="zh-CN" sz="1050" i="1" dirty="0">
                        <a:solidFill>
                          <a:schemeClr val="bg1"/>
                        </a:solidFill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</a:t>
                </a:r>
                <a:r>
                  <a:rPr kumimoji="1" lang="zh-CN" altLang="en-US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数量</a:t>
                </a:r>
                <a:r>
                  <a:rPr kumimoji="1" lang="en-US" altLang="zh-CN" sz="1050" dirty="0" smtClean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050" i="1" dirty="0">
                            <a:solidFill>
                              <a:schemeClr val="bg1"/>
                            </a:solidFill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表示被预测为不是类别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 </a:t>
                </a:r>
                <a:r>
                  <a:rPr kumimoji="1" lang="en-US" altLang="zh-CN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050" i="1" dirty="0">
                    <a:solidFill>
                      <a:schemeClr val="bg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1050" dirty="0">
                    <a:solidFill>
                      <a:schemeClr val="bg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600" dirty="0">
                  <a:solidFill>
                    <a:schemeClr val="bg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748" y="6435621"/>
                <a:ext cx="11168497" cy="302390"/>
              </a:xfrm>
              <a:prstGeom prst="rect">
                <a:avLst/>
              </a:prstGeom>
              <a:blipFill rotWithShape="0">
                <a:blip r:embed="rId5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038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11195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786268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用户标签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@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someuser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&lt;user&gt; 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井号标签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#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SoCute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&lt;hashtag&gt; So Cute &lt;/hashtag&gt;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全字母</a:t>
            </a:r>
            <a:r>
              <a:rPr kumimoji="1" lang="zh-CN" altLang="en-US" sz="2000" dirty="0">
                <a:latin typeface="+mn-ea"/>
                <a:cs typeface="Times New Roman" charset="0"/>
              </a:rPr>
              <a:t>大写的内容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600" dirty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 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&lt;/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重复次数大于等次三次的标点符号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!!!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! &lt;repeated&gt;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字母被故意重复的单词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No &lt;elongated&gt;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389225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特定格式的内容</a:t>
            </a:r>
            <a:endParaRPr kumimoji="1" lang="en-US" altLang="zh-CN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>
                <a:latin typeface="+mn-ea"/>
                <a:cs typeface="Times New Roman" charset="0"/>
                <a:sym typeface="Wingdings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 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&lt;phone&gt;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日期和时间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&lt;date&gt; </a:t>
            </a:r>
            <a:r>
              <a:rPr kumimoji="1" lang="zh-CN" altLang="en-US" sz="1600" dirty="0" smtClean="0">
                <a:latin typeface="+mn-ea"/>
                <a:cs typeface="Times New Roman" charset="0"/>
              </a:rPr>
              <a:t>和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&lt;time&gt;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&lt;percentage&gt; </a:t>
            </a:r>
            <a:r>
              <a:rPr kumimoji="1" lang="zh-TW" altLang="en-US" sz="16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</a:t>
            </a:r>
            <a:r>
              <a:rPr kumimoji="1" lang="en-US" altLang="zh-CN" sz="16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6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TW" sz="1600" dirty="0" smtClean="0">
                <a:cs typeface="Times New Roman" charset="0"/>
              </a:rPr>
              <a:t>etc.</a:t>
            </a:r>
            <a:endParaRPr kumimoji="1" lang="en-US" altLang="zh-CN" sz="1600" dirty="0" smtClean="0">
              <a:cs typeface="Times New Roman" charset="0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由多个标点符号组成的表情符</a:t>
            </a:r>
            <a:endParaRPr kumimoji="1" lang="en-US" altLang="zh-TW" sz="2000" dirty="0" smtClean="0">
              <a:latin typeface="+mn-ea"/>
              <a:cs typeface="Times New Roman" charset="0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 :)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&lt;happy&gt;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+mn-ea"/>
                <a:cs typeface="Times New Roman" charset="0"/>
              </a:rPr>
              <a:t> :(( </a:t>
            </a:r>
            <a:r>
              <a:rPr kumimoji="1" lang="en-US" altLang="zh-CN" sz="16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 &lt;sad&gt;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TW" altLang="en-US" sz="16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6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000" dirty="0" smtClean="0">
                <a:latin typeface="+mn-ea"/>
                <a:cs typeface="Times New Roman" charset="0"/>
              </a:rPr>
              <a:t>英文的大小写统一转换成小写</a:t>
            </a:r>
            <a:endParaRPr kumimoji="1" lang="zh-CN" altLang="en-US" sz="20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16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2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模型训练策略</a:t>
                </a:r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每个类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的训练数据中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随机选</a:t>
                </a:r>
                <a:r>
                  <a:rPr kumimoji="1" lang="en-US" altLang="zh-CN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10%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的样本作为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采用 </a:t>
                </a:r>
                <a:r>
                  <a:rPr kumimoji="1" lang="en-US" altLang="zh-CN" sz="1600" dirty="0" err="1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Baziotis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等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人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提供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词向量模型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初始化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词嵌入层的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对于词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模型中未被覆盖的单词，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随机生成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其词向量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对词嵌入层输出的词向量序列添加 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高斯噪音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在特征编码器和概率预测器之间添加 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Dropout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kumimoji="1" lang="en-US" altLang="zh-CN" sz="16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对于损失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，加入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了概率预测器中全联接层的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权重的 </a:t>
                </a:r>
                <a:r>
                  <a:rPr kumimoji="1" lang="en-US" altLang="zh-CN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 </a:t>
                </a:r>
                <a:r>
                  <a:rPr kumimoji="1" lang="zh-CN" altLang="en-US" sz="16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在面向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二分类问题中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，根据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样本量的分布决定各个类别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样本权重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20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20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hr-HR" altLang="zh-CN" sz="20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2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  <a:blipFill rotWithShape="0">
                <a:blip r:embed="rId4"/>
                <a:stretch>
                  <a:fillRect t="-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47467"/>
              </p:ext>
            </p:extLst>
          </p:nvPr>
        </p:nvGraphicFramePr>
        <p:xfrm>
          <a:off x="7975334" y="1352049"/>
          <a:ext cx="3390088" cy="3905408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3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01609" y="1096119"/>
            <a:ext cx="5030544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26" y="2001774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974177"/>
              </p:ext>
            </p:extLst>
          </p:nvPr>
        </p:nvGraphicFramePr>
        <p:xfrm>
          <a:off x="5672722" y="1997990"/>
          <a:ext cx="6297618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73970"/>
                <a:gridCol w="1549542"/>
                <a:gridCol w="1066942"/>
                <a:gridCol w="1066942"/>
                <a:gridCol w="1066942"/>
                <a:gridCol w="973280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排名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队伍名称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0" u="none" strike="noStrike" kern="1200" baseline="0" dirty="0" smtClean="0"/>
                        <a:t>F1 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THU_NGN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0.7347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0.6304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0.8006 (4)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0.7054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2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NTUA-SLP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0.7321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0.6535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0.6913 (13)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0.6719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WLV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0.6429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0.5317 (20)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0.8360 (2)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0.6500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0.6607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0.5506 (13)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0.7878 (7)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0.6481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smtClean="0"/>
                        <a:t>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NIHRIO, NCL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0.7015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0.6091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0.6913 (13)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0.6476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400" u="none" strike="noStrike" kern="1200" baseline="0" smtClean="0"/>
                        <a:t>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DLUTNLP-1</a:t>
                      </a:r>
                      <a:endParaRPr lang="en-US" altLang="zh-CN" sz="11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0.6276 (19)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0.5199 (23)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0.7974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0.6294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7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ELiRF-UPV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0.6110 (23)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0.5059 (27)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0.8328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0.6294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b="0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2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CJ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0.6671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0.5654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0.6945 (12)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0.6234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10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#</a:t>
                      </a:r>
                      <a:r>
                        <a:rPr lang="it-IT" altLang="zh-CN" sz="1200" u="none" strike="noStrike" kern="1200" baseline="0" dirty="0" err="1" smtClean="0"/>
                        <a:t>NonDicevoSulSerio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0.6786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0.5831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0.6656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0.6216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0.7258 (3)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0.6176 (5)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0.8103 (4)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0.7010 (2)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178735" y="1682422"/>
            <a:ext cx="19246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</a:p>
        </p:txBody>
      </p:sp>
      <p:sp>
        <p:nvSpPr>
          <p:cNvPr id="16" name="矩形 15"/>
          <p:cNvSpPr/>
          <p:nvPr/>
        </p:nvSpPr>
        <p:spPr>
          <a:xfrm>
            <a:off x="6779160" y="1635434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/>
              <p:cNvSpPr txBox="1">
                <a:spLocks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4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算法组成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 </a:t>
                </a:r>
                <a:r>
                  <a:rPr kumimoji="1" lang="en-US" altLang="zh-CN" sz="16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r>
                      <a:rPr kumimoji="1" lang="en-US" altLang="zh-CN" sz="16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16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9</m:t>
                    </m:r>
                  </m:oMath>
                </a14:m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3" y="1551499"/>
            <a:ext cx="4047885" cy="20668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1562952"/>
            <a:ext cx="4025460" cy="2055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197142" y="5863264"/>
            <a:ext cx="3300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3909401"/>
            <a:ext cx="4025461" cy="20527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6868002" y="5852537"/>
            <a:ext cx="33009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66315" y="3525404"/>
            <a:ext cx="43268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006658" y="3525404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1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5545364"/>
              </p:ext>
            </p:extLst>
          </p:nvPr>
        </p:nvGraphicFramePr>
        <p:xfrm>
          <a:off x="5613724" y="1943211"/>
          <a:ext cx="6207663" cy="405089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573970"/>
                <a:gridCol w="1613441"/>
                <a:gridCol w="1049827"/>
                <a:gridCol w="1003682"/>
                <a:gridCol w="973662"/>
                <a:gridCol w="993081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排名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队伍名称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="0" u="none" strike="noStrike" kern="1200" baseline="0" dirty="0" smtClean="0"/>
                        <a:t>F1 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0.7321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0.5768 (1)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0.5044 (4)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0.5074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2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NTUA-SLP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0.6518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0.4959 (4)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0.5124 (2)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0.4959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THU_NGN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0.6046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0.4860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0.5414 (1)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0.4947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4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(</a:t>
                      </a:r>
                      <a:r>
                        <a:rPr lang="zh-CN" altLang="is-IS" sz="1200" u="none" strike="noStrike" kern="1200" baseline="0" dirty="0" smtClean="0"/>
                        <a:t>无</a:t>
                      </a:r>
                      <a:r>
                        <a:rPr lang="is-IS" altLang="zh-CN" sz="1200" u="none" strike="noStrike" kern="1200" baseline="0" dirty="0" smtClean="0"/>
                        <a:t>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0.6033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0.4660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0.5058 (3)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0.4743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NIHRIO, NCL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0.6594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0.5446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0.4475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0.4437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400" u="none" strike="noStrike" kern="1200" baseline="0" dirty="0" smtClean="0"/>
                        <a:t>6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900" u="none" strike="noStrike" kern="1200" baseline="0" dirty="0" smtClean="0"/>
                        <a:t>Random Decision Syntax Trees</a:t>
                      </a:r>
                      <a:endParaRPr lang="en-US" altLang="zh-CN" sz="9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0.6327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0.4868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0.4388 (8)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0.4352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7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ELiRF-UPV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0.6327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0.4123 (12)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0.4404 (7)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0.4211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8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WLV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0.6709 (2)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0.4311 (10)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0.4149 (9)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u="none" strike="noStrike" kern="1200" baseline="0" dirty="0" smtClean="0"/>
                        <a:t>0.4153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400" u="none" strike="noStrike" kern="1200" baseline="0" dirty="0" smtClean="0"/>
                        <a:t>9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#</a:t>
                      </a:r>
                      <a:r>
                        <a:rPr lang="it-IT" altLang="zh-CN" sz="1200" u="none" strike="noStrike" kern="1200" baseline="0" dirty="0" err="1" smtClean="0"/>
                        <a:t>NonDicevoSulSerio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0.5446 (18)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0.4087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0.4410 (6)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400" u="none" strike="noStrike" kern="1200" baseline="0" dirty="0" smtClean="0"/>
                        <a:t>0.4131</a:t>
                      </a:r>
                      <a:endParaRPr lang="zh-CN" altLang="en-US" sz="14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10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INGEOTEC-IIMAS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0.6441 (5)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 0.5017 (3)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0.3850 (15)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400" u="none" strike="noStrike" kern="1200" baseline="0" dirty="0" smtClean="0"/>
                        <a:t>0.4055</a:t>
                      </a:r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b="0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400" b="0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1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的反讽四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模型：</a:t>
                </a:r>
                <a:r>
                  <a:rPr kumimoji="1" lang="en-US" altLang="zh-CN" sz="14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BiGRU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b="0" dirty="0" smtClean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LSTM +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kumimoji="1" lang="en-US" altLang="zh-CN" sz="14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1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 t="-2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79160" y="1622734"/>
            <a:ext cx="43059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任务二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455659851"/>
              </p:ext>
            </p:extLst>
          </p:nvPr>
        </p:nvGraphicFramePr>
        <p:xfrm>
          <a:off x="542266" y="1639569"/>
          <a:ext cx="5599377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208405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/>
                        <a:t>F1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中间结果</a:t>
                      </a:r>
                      <a:r>
                        <a:rPr lang="en-US" altLang="zh-CN" sz="1600" b="0" u="none" strike="noStrike" kern="1200" baseline="0" dirty="0" smtClean="0"/>
                        <a:t>I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/>
                        <a:t>0.6837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0.5606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0.4891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/>
                        <a:t>0.4913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中间结果</a:t>
                      </a:r>
                      <a:r>
                        <a:rPr lang="en-US" altLang="zh-CN" sz="1600" b="0" u="none" strike="noStrike" kern="1200" baseline="0" dirty="0" smtClean="0"/>
                        <a:t>II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600" b="0" u="none" strike="noStrike" kern="1200" baseline="0" dirty="0" smtClean="0"/>
                        <a:t>0.6913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0.5655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0.4893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600" b="0" u="none" strike="noStrike" kern="1200" baseline="0" dirty="0" smtClean="0"/>
                        <a:t>0.4949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↓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13182" y="1228165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算法中间结果和最终结果在测试集上的性能</a:t>
            </a:r>
            <a:endParaRPr kumimoji="1" lang="zh-CN" altLang="en-US" dirty="0"/>
          </a:p>
        </p:txBody>
      </p:sp>
      <p:grpSp>
        <p:nvGrpSpPr>
          <p:cNvPr id="109" name="组 108"/>
          <p:cNvGrpSpPr/>
          <p:nvPr/>
        </p:nvGrpSpPr>
        <p:grpSpPr>
          <a:xfrm>
            <a:off x="6370543" y="1080615"/>
            <a:ext cx="4967755" cy="4970328"/>
            <a:chOff x="6129243" y="484589"/>
            <a:chExt cx="5787707" cy="5790705"/>
          </a:xfrm>
        </p:grpSpPr>
        <p:grpSp>
          <p:nvGrpSpPr>
            <p:cNvPr id="15" name="组 14"/>
            <p:cNvGrpSpPr/>
            <p:nvPr/>
          </p:nvGrpSpPr>
          <p:grpSpPr>
            <a:xfrm>
              <a:off x="6150055" y="2878100"/>
              <a:ext cx="5766894" cy="63328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97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6150056" y="1551165"/>
              <a:ext cx="5766894" cy="63328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8"/>
                <a:ext cx="1050715" cy="385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6138687" y="2378443"/>
              <a:ext cx="3387053" cy="31390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10070722" y="2073316"/>
              <a:ext cx="1" cy="927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11262689" y="2061579"/>
              <a:ext cx="1" cy="927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7639651" y="2061649"/>
              <a:ext cx="0" cy="308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7832214" y="2061649"/>
              <a:ext cx="1022973" cy="316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7639650" y="2692348"/>
              <a:ext cx="0" cy="29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7832214" y="2692348"/>
              <a:ext cx="1022972" cy="29651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 61"/>
            <p:cNvGrpSpPr/>
            <p:nvPr/>
          </p:nvGrpSpPr>
          <p:grpSpPr>
            <a:xfrm>
              <a:off x="6138009" y="5643568"/>
              <a:ext cx="5778939" cy="631726"/>
              <a:chOff x="428996" y="4794900"/>
              <a:chExt cx="6556595" cy="851558"/>
            </a:xfrm>
          </p:grpSpPr>
          <p:sp>
            <p:nvSpPr>
              <p:cNvPr id="77" name="椭圆 7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79" name="圆角矩形 7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428996" y="5053358"/>
                <a:ext cx="1240563" cy="398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63" name="组 62"/>
            <p:cNvGrpSpPr/>
            <p:nvPr/>
          </p:nvGrpSpPr>
          <p:grpSpPr>
            <a:xfrm>
              <a:off x="6138010" y="4319890"/>
              <a:ext cx="5778939" cy="631726"/>
              <a:chOff x="428996" y="4794900"/>
              <a:chExt cx="6556595" cy="851558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7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73" name="圆角矩形 7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05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428996" y="5053358"/>
                <a:ext cx="1150130" cy="3866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0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0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64" name="圆角矩形 63"/>
            <p:cNvSpPr/>
            <p:nvPr/>
          </p:nvSpPr>
          <p:spPr>
            <a:xfrm>
              <a:off x="6129243" y="5145138"/>
              <a:ext cx="2565374" cy="31313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9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5" name="直线箭头连接符 64"/>
            <p:cNvCxnSpPr/>
            <p:nvPr/>
          </p:nvCxnSpPr>
          <p:spPr>
            <a:xfrm flipH="1">
              <a:off x="7651376" y="4829052"/>
              <a:ext cx="3609947" cy="2995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10066865" y="4840760"/>
              <a:ext cx="1" cy="92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>
              <a:off x="7630716" y="4829121"/>
              <a:ext cx="0" cy="3077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7630715" y="5458272"/>
              <a:ext cx="0" cy="2957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8848790" y="4829121"/>
              <a:ext cx="1" cy="9249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>
              <a:off x="7630715" y="5458272"/>
              <a:ext cx="3630607" cy="29572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6138009" y="3697770"/>
              <a:ext cx="2568283" cy="31491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9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9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9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9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4" name="直线箭头连接符 83"/>
            <p:cNvCxnSpPr/>
            <p:nvPr/>
          </p:nvCxnSpPr>
          <p:spPr>
            <a:xfrm flipH="1">
              <a:off x="7661867" y="3391659"/>
              <a:ext cx="2418228" cy="2894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线箭头连接符 84"/>
            <p:cNvCxnSpPr/>
            <p:nvPr/>
          </p:nvCxnSpPr>
          <p:spPr>
            <a:xfrm flipH="1">
              <a:off x="11275906" y="3379884"/>
              <a:ext cx="1" cy="930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>
              <a:off x="7641184" y="3379954"/>
              <a:ext cx="0" cy="309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7641183" y="4012687"/>
              <a:ext cx="0" cy="2974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 flipH="1">
              <a:off x="8860639" y="3379954"/>
              <a:ext cx="1" cy="9302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>
              <a:off x="7641183" y="4012687"/>
              <a:ext cx="2438912" cy="3091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9103098" y="484589"/>
              <a:ext cx="624500" cy="304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微博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2" name="圆角矩形 101"/>
            <p:cNvSpPr/>
            <p:nvPr/>
          </p:nvSpPr>
          <p:spPr>
            <a:xfrm>
              <a:off x="8520748" y="907558"/>
              <a:ext cx="1793616" cy="366335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四分类反讽识别</a:t>
              </a:r>
              <a:endPara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03" name="直线箭头连接符 102"/>
            <p:cNvCxnSpPr>
              <a:stCxn id="106" idx="2"/>
              <a:endCxn id="107" idx="0"/>
            </p:cNvCxnSpPr>
            <p:nvPr/>
          </p:nvCxnSpPr>
          <p:spPr>
            <a:xfrm>
              <a:off x="9415348" y="742175"/>
              <a:ext cx="2208" cy="165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/>
            <p:cNvCxnSpPr>
              <a:stCxn id="107" idx="2"/>
            </p:cNvCxnSpPr>
            <p:nvPr/>
          </p:nvCxnSpPr>
          <p:spPr>
            <a:xfrm flipH="1">
              <a:off x="7630714" y="1273893"/>
              <a:ext cx="1786842" cy="38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107" idx="2"/>
            </p:cNvCxnSpPr>
            <p:nvPr/>
          </p:nvCxnSpPr>
          <p:spPr>
            <a:xfrm flipH="1">
              <a:off x="8848789" y="1273893"/>
              <a:ext cx="568767" cy="3828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/>
            <p:cNvCxnSpPr>
              <a:stCxn id="107" idx="2"/>
            </p:cNvCxnSpPr>
            <p:nvPr/>
          </p:nvCxnSpPr>
          <p:spPr>
            <a:xfrm>
              <a:off x="9417556" y="1273893"/>
              <a:ext cx="649309" cy="39455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/>
            <p:cNvCxnSpPr>
              <a:stCxn id="107" idx="2"/>
            </p:cNvCxnSpPr>
            <p:nvPr/>
          </p:nvCxnSpPr>
          <p:spPr>
            <a:xfrm>
              <a:off x="9417556" y="1273893"/>
              <a:ext cx="1843766" cy="382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0" name="图表 109"/>
          <p:cNvGraphicFramePr/>
          <p:nvPr>
            <p:extLst>
              <p:ext uri="{D42A27DB-BD31-4B8C-83A1-F6EECF244321}">
                <p14:modId xmlns:p14="http://schemas.microsoft.com/office/powerpoint/2010/main" val="1351095745"/>
              </p:ext>
            </p:extLst>
          </p:nvPr>
        </p:nvGraphicFramePr>
        <p:xfrm>
          <a:off x="1138294" y="3602069"/>
          <a:ext cx="4113422" cy="2554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基于多通道模型引入上下文的情感识别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694013" y="4068844"/>
            <a:ext cx="295465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上下文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信息的算法建模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21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263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Web2.0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普及后，网民每天在互联网上生产量着大量的内容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透过对内容的分析可以得知他们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对各种人事物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态度和想法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公司可以从产品评论得知用户对产品是否满意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政府可以从在线平台上的讨论得知人民对新政策的态度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对这些反馈快速作出响应能够带来相应的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商业价值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政治价值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研究因此受到重视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29067" y="1080615"/>
            <a:ext cx="9780367" cy="4639148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962689"/>
              </p:ext>
            </p:extLst>
          </p:nvPr>
        </p:nvGraphicFramePr>
        <p:xfrm>
          <a:off x="1273629" y="2044442"/>
          <a:ext cx="5115847" cy="39624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2612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b="0" dirty="0" smtClean="0"/>
                        <a:t> </a:t>
                      </a:r>
                      <a:r>
                        <a:rPr lang="zh-CN" altLang="en-US" sz="1400" b="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in mood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Not coz of you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why? Tell me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:( My girlfriend left me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He is over me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YOU say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I just hate him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degreee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what degree &amp; where?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sryyy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i</a:t>
                      </a:r>
                      <a:r>
                        <a:rPr lang="en-US" altLang="zh-CN" sz="1400" dirty="0" smtClean="0"/>
                        <a:t> really got to goo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95767215"/>
              </p:ext>
            </p:extLst>
          </p:nvPr>
        </p:nvGraphicFramePr>
        <p:xfrm>
          <a:off x="6445571" y="2815210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532804411"/>
              </p:ext>
            </p:extLst>
          </p:nvPr>
        </p:nvGraphicFramePr>
        <p:xfrm>
          <a:off x="8472076" y="2815798"/>
          <a:ext cx="2795631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08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971502" y="1124833"/>
            <a:ext cx="10402555" cy="4711779"/>
            <a:chOff x="1452211" y="1659310"/>
            <a:chExt cx="9703469" cy="4395132"/>
          </a:xfrm>
        </p:grpSpPr>
        <p:sp>
          <p:nvSpPr>
            <p:cNvPr id="5" name="圆角矩形 4"/>
            <p:cNvSpPr/>
            <p:nvPr/>
          </p:nvSpPr>
          <p:spPr>
            <a:xfrm>
              <a:off x="3099874" y="2422016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20149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13164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62482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099873" y="2977399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0149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13164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2482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99873" y="4059084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20149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413164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2482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915163" y="2280250"/>
              <a:ext cx="103702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>
                    <a:latin typeface="PMingLiU" charset="-120"/>
                    <a:ea typeface="PMingLiU" charset="-120"/>
                    <a:cs typeface="PMingLiU" charset="-12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83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522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55"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/>
            <p:cNvCxnSpPr/>
            <p:nvPr/>
          </p:nvCxnSpPr>
          <p:spPr>
            <a:xfrm>
              <a:off x="2742254" y="3146730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>
              <a:off x="2742254" y="4217868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676305" y="1659310"/>
              <a:ext cx="1146468" cy="55399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三轮对话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对应词序列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8557" y="1906708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词嵌入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798107" y="2412793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45022" y="2412795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127041" y="2273663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高斯噪声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29945" y="2235911"/>
              <a:ext cx="272857" cy="232085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586896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011266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ReLU</a:t>
              </a:r>
              <a:endParaRPr kumimoji="1" lang="en-US" altLang="zh-C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线箭头连接符 30"/>
            <p:cNvCxnSpPr>
              <a:stCxn id="10" idx="3"/>
            </p:cNvCxnSpPr>
            <p:nvPr/>
          </p:nvCxnSpPr>
          <p:spPr>
            <a:xfrm>
              <a:off x="3842026" y="2580800"/>
              <a:ext cx="285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>
              <a:off x="4412255" y="25808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/>
            <p:nvPr/>
          </p:nvCxnSpPr>
          <p:spPr>
            <a:xfrm>
              <a:off x="4412255" y="31529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4411229" y="4225852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5073309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/>
            <p:nvPr/>
          </p:nvCxnSpPr>
          <p:spPr>
            <a:xfrm>
              <a:off x="5073309" y="31467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5594027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>
              <a:off x="5594027" y="3139638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82" idx="6"/>
              <a:endCxn id="103" idx="1"/>
            </p:cNvCxnSpPr>
            <p:nvPr/>
          </p:nvCxnSpPr>
          <p:spPr>
            <a:xfrm flipV="1">
              <a:off x="7285709" y="4863194"/>
              <a:ext cx="301182" cy="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03" idx="3"/>
              <a:endCxn id="104" idx="1"/>
            </p:cNvCxnSpPr>
            <p:nvPr/>
          </p:nvCxnSpPr>
          <p:spPr>
            <a:xfrm>
              <a:off x="7859753" y="4863189"/>
              <a:ext cx="151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/>
            <p:nvPr/>
          </p:nvCxnSpPr>
          <p:spPr>
            <a:xfrm flipV="1">
              <a:off x="9154186" y="4862703"/>
              <a:ext cx="414575" cy="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49766" y="1892211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特征编码器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608543" y="2252928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68492" y="3283501"/>
              <a:ext cx="1615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各情感类别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概率分布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/>
            <p:nvPr/>
          </p:nvCxnSpPr>
          <p:spPr>
            <a:xfrm>
              <a:off x="2742252" y="2612812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283934" y="239715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285867" y="294445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79155" y="4041212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49" name="直线箭头连接符 48"/>
            <p:cNvCxnSpPr>
              <a:stCxn id="97" idx="3"/>
              <a:endCxn id="100" idx="1"/>
            </p:cNvCxnSpPr>
            <p:nvPr/>
          </p:nvCxnSpPr>
          <p:spPr>
            <a:xfrm>
              <a:off x="6117878" y="3394964"/>
              <a:ext cx="412066" cy="1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 rot="5400000">
              <a:off x="9244274" y="4703919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5400000">
              <a:off x="9660459" y="447021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>
              <a:off x="9660459" y="468187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9660459" y="489354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400000">
              <a:off x="9666011" y="510520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 rot="5400000">
              <a:off x="2514835" y="336079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 rot="5400000">
              <a:off x="3355529" y="353160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074358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>
              <a:off x="5595076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7402728" y="3733592"/>
              <a:ext cx="195193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538058" y="3262149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概率预测器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0120125" y="437945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Argmax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603758" y="4694423"/>
              <a:ext cx="269626" cy="323165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Cambria Math" charset="0"/>
                  <a:ea typeface="Cambria Math" charset="0"/>
                  <a:cs typeface="Cambria Math" charset="0"/>
                </a:rPr>
                <a:t>c</a:t>
              </a:r>
              <a:endParaRPr kumimoji="1" lang="zh-CN" altLang="en-US" sz="15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63" name="直线箭头连接符 62"/>
            <p:cNvCxnSpPr/>
            <p:nvPr/>
          </p:nvCxnSpPr>
          <p:spPr>
            <a:xfrm>
              <a:off x="9886327" y="4862704"/>
              <a:ext cx="233798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 flipV="1">
              <a:off x="10395327" y="4862720"/>
              <a:ext cx="2571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0149299" y="3858647"/>
              <a:ext cx="10063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>
                  <a:latin typeface="SimHei" charset="-122"/>
                  <a:ea typeface="SimHei" charset="-122"/>
                  <a:cs typeface="SimHei" charset="-122"/>
                </a:rPr>
                <a:t>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左大括号 65"/>
            <p:cNvSpPr/>
            <p:nvPr/>
          </p:nvSpPr>
          <p:spPr>
            <a:xfrm>
              <a:off x="2315556" y="2239468"/>
              <a:ext cx="118387" cy="232085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组 68"/>
            <p:cNvGrpSpPr/>
            <p:nvPr/>
          </p:nvGrpSpPr>
          <p:grpSpPr>
            <a:xfrm>
              <a:off x="6994371" y="4719115"/>
              <a:ext cx="291338" cy="291338"/>
              <a:chOff x="6139877" y="3890914"/>
              <a:chExt cx="291338" cy="291338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6139877" y="3890914"/>
                <a:ext cx="291338" cy="2913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直线连接符 103"/>
              <p:cNvCxnSpPr/>
              <p:nvPr/>
            </p:nvCxnSpPr>
            <p:spPr>
              <a:xfrm>
                <a:off x="6139877" y="4036583"/>
                <a:ext cx="2913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/>
              <p:cNvCxnSpPr/>
              <p:nvPr/>
            </p:nvCxnSpPr>
            <p:spPr>
              <a:xfrm>
                <a:off x="6285546" y="3890914"/>
                <a:ext cx="0" cy="291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3257537" y="4687303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873306" y="4728469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116167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605313" y="4728469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箭头连接符 73"/>
            <p:cNvCxnSpPr>
              <a:stCxn id="99" idx="3"/>
              <a:endCxn id="101" idx="1"/>
            </p:cNvCxnSpPr>
            <p:nvPr/>
          </p:nvCxnSpPr>
          <p:spPr>
            <a:xfrm>
              <a:off x="3949869" y="4868683"/>
              <a:ext cx="1663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101" idx="3"/>
              <a:endCxn id="102" idx="1"/>
            </p:cNvCxnSpPr>
            <p:nvPr/>
          </p:nvCxnSpPr>
          <p:spPr>
            <a:xfrm>
              <a:off x="4459645" y="4868683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圆角矩形 75"/>
            <p:cNvSpPr/>
            <p:nvPr/>
          </p:nvSpPr>
          <p:spPr>
            <a:xfrm>
              <a:off x="6492080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7" name="直线箭头连接符 76"/>
            <p:cNvCxnSpPr>
              <a:stCxn id="102" idx="3"/>
            </p:cNvCxnSpPr>
            <p:nvPr/>
          </p:nvCxnSpPr>
          <p:spPr>
            <a:xfrm>
              <a:off x="6310160" y="4868683"/>
              <a:ext cx="1819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>
              <a:endCxn id="82" idx="2"/>
            </p:cNvCxnSpPr>
            <p:nvPr/>
          </p:nvCxnSpPr>
          <p:spPr>
            <a:xfrm flipV="1">
              <a:off x="6835560" y="4864786"/>
              <a:ext cx="158813" cy="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5285867" y="469269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/>
            <p:cNvSpPr txBox="1"/>
            <p:nvPr/>
          </p:nvSpPr>
          <p:spPr>
            <a:xfrm>
              <a:off x="3257636" y="537497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82" name="直线箭头连接符 81"/>
            <p:cNvCxnSpPr/>
            <p:nvPr/>
          </p:nvCxnSpPr>
          <p:spPr>
            <a:xfrm>
              <a:off x="2327678" y="5563504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2873306" y="5423290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4116167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605313" y="5423290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85"/>
            <p:cNvCxnSpPr/>
            <p:nvPr/>
          </p:nvCxnSpPr>
          <p:spPr>
            <a:xfrm>
              <a:off x="3949859" y="5563504"/>
              <a:ext cx="166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4459645" y="5563504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圆角矩形 87"/>
            <p:cNvSpPr/>
            <p:nvPr/>
          </p:nvSpPr>
          <p:spPr>
            <a:xfrm>
              <a:off x="6492080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9" name="直线箭头连接符 88"/>
            <p:cNvCxnSpPr/>
            <p:nvPr/>
          </p:nvCxnSpPr>
          <p:spPr>
            <a:xfrm>
              <a:off x="6310159" y="5563504"/>
              <a:ext cx="181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5285867" y="538751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91" name="肘形连接符 90"/>
            <p:cNvCxnSpPr>
              <a:stCxn id="100" idx="3"/>
              <a:endCxn id="82" idx="0"/>
            </p:cNvCxnSpPr>
            <p:nvPr/>
          </p:nvCxnSpPr>
          <p:spPr>
            <a:xfrm>
              <a:off x="6802800" y="3396335"/>
              <a:ext cx="337240" cy="13227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endCxn id="82" idx="4"/>
            </p:cNvCxnSpPr>
            <p:nvPr/>
          </p:nvCxnSpPr>
          <p:spPr>
            <a:xfrm flipV="1">
              <a:off x="6835558" y="5010455"/>
              <a:ext cx="304482" cy="55305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/>
            <p:cNvSpPr/>
            <p:nvPr/>
          </p:nvSpPr>
          <p:spPr>
            <a:xfrm>
              <a:off x="8434439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8878982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Softmax</a:t>
              </a:r>
            </a:p>
          </p:txBody>
        </p:sp>
        <p:cxnSp>
          <p:nvCxnSpPr>
            <p:cNvPr id="95" name="直线箭头连接符 94"/>
            <p:cNvCxnSpPr/>
            <p:nvPr/>
          </p:nvCxnSpPr>
          <p:spPr>
            <a:xfrm>
              <a:off x="8707294" y="4863189"/>
              <a:ext cx="171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104" idx="3"/>
            </p:cNvCxnSpPr>
            <p:nvPr/>
          </p:nvCxnSpPr>
          <p:spPr>
            <a:xfrm>
              <a:off x="8286470" y="4863189"/>
              <a:ext cx="147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1459224" y="5405749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三轮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52211" y="4741910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第二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454736" y="3267003"/>
              <a:ext cx="646331" cy="276999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第一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100" name="直线箭头连接符 99"/>
            <p:cNvCxnSpPr/>
            <p:nvPr/>
          </p:nvCxnSpPr>
          <p:spPr>
            <a:xfrm>
              <a:off x="2327678" y="4873881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>
              <a:stCxn id="22" idx="3"/>
            </p:cNvCxnSpPr>
            <p:nvPr/>
          </p:nvCxnSpPr>
          <p:spPr>
            <a:xfrm>
              <a:off x="3842025" y="4217868"/>
              <a:ext cx="2741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3847666" y="3139638"/>
              <a:ext cx="2685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768767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 </a:t>
            </a:r>
            <a:r>
              <a:rPr lang="zh-CN" altLang="en-US" sz="2900" dirty="0"/>
              <a:t>多通道分类模型框架</a:t>
            </a:r>
          </a:p>
        </p:txBody>
      </p:sp>
      <p:sp>
        <p:nvSpPr>
          <p:cNvPr id="10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0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6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20000"/>
              </a:lnSpc>
              <a:buFont typeface="+mj-lt"/>
              <a:buAutoNum type="arabicPeriod"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7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4164997" y="3588009"/>
            <a:ext cx="89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Microsoft YaHei" charset="-122"/>
                <a:ea typeface="Microsoft YaHei" charset="-122"/>
                <a:cs typeface="Microsoft YaHei" charset="-122"/>
              </a:rPr>
              <a:t>三轮对话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分类情感识别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5" name="组 74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76" name="椭圆 75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2" name="直线箭头连接符 81"/>
          <p:cNvCxnSpPr>
            <a:stCxn id="73" idx="2"/>
            <a:endCxn id="74" idx="0"/>
          </p:cNvCxnSpPr>
          <p:nvPr/>
        </p:nvCxnSpPr>
        <p:spPr>
          <a:xfrm>
            <a:off x="4612953" y="3895786"/>
            <a:ext cx="2505" cy="18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79" idx="2"/>
            <a:endCxn id="81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79" idx="2"/>
            <a:endCxn id="84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2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2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任意形状 206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任意形状 207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任意形状 20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0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/>
              <a:t>-</a:t>
            </a:r>
            <a:r>
              <a:rPr lang="zh-CN" altLang="en-US" sz="2900" dirty="0"/>
              <a:t> 多分类器分层识别算法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56596" cy="2228641"/>
            <a:chOff x="849953" y="3661854"/>
            <a:chExt cx="6556596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7" y="5053358"/>
                <a:ext cx="999270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7" name="圆角矩形 86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9" name="直线箭头连接符 88"/>
            <p:cNvCxnSpPr>
              <a:stCxn id="86" idx="4"/>
              <a:endCxn id="87" idx="0"/>
            </p:cNvCxnSpPr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87" idx="0"/>
            </p:cNvCxnSpPr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82" idx="4"/>
              <a:endCxn id="87" idx="0"/>
            </p:cNvCxnSpPr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87" idx="2"/>
              <a:endCxn id="78" idx="0"/>
            </p:cNvCxnSpPr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>
              <a:stCxn id="87" idx="2"/>
              <a:endCxn id="75" idx="0"/>
            </p:cNvCxnSpPr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87" idx="2"/>
              <a:endCxn id="79" idx="0"/>
            </p:cNvCxnSpPr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形状 105"/>
          <p:cNvSpPr/>
          <p:nvPr/>
        </p:nvSpPr>
        <p:spPr>
          <a:xfrm>
            <a:off x="8070112" y="2934585"/>
            <a:ext cx="1626781" cy="1169582"/>
          </a:xfrm>
          <a:custGeom>
            <a:avLst/>
            <a:gdLst>
              <a:gd name="connsiteX0" fmla="*/ 0 w 1626781"/>
              <a:gd name="connsiteY0" fmla="*/ 0 h 1169582"/>
              <a:gd name="connsiteX1" fmla="*/ 1010093 w 1626781"/>
              <a:gd name="connsiteY1" fmla="*/ 499730 h 1169582"/>
              <a:gd name="connsiteX2" fmla="*/ 1626781 w 1626781"/>
              <a:gd name="connsiteY2" fmla="*/ 1169582 h 116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781" h="1169582">
                <a:moveTo>
                  <a:pt x="0" y="0"/>
                </a:moveTo>
                <a:cubicBezTo>
                  <a:pt x="369481" y="152400"/>
                  <a:pt x="738963" y="304800"/>
                  <a:pt x="1010093" y="499730"/>
                </a:cubicBezTo>
                <a:cubicBezTo>
                  <a:pt x="1281223" y="694660"/>
                  <a:pt x="1495646" y="1084522"/>
                  <a:pt x="1626781" y="11695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任意形状 106"/>
          <p:cNvSpPr/>
          <p:nvPr/>
        </p:nvSpPr>
        <p:spPr>
          <a:xfrm>
            <a:off x="8601740" y="3179135"/>
            <a:ext cx="2860158" cy="2052084"/>
          </a:xfrm>
          <a:custGeom>
            <a:avLst/>
            <a:gdLst>
              <a:gd name="connsiteX0" fmla="*/ 0 w 2860158"/>
              <a:gd name="connsiteY0" fmla="*/ 2052084 h 2052084"/>
              <a:gd name="connsiteX1" fmla="*/ 255181 w 2860158"/>
              <a:gd name="connsiteY1" fmla="*/ 1286539 h 2052084"/>
              <a:gd name="connsiteX2" fmla="*/ 839972 w 2860158"/>
              <a:gd name="connsiteY2" fmla="*/ 1158949 h 2052084"/>
              <a:gd name="connsiteX3" fmla="*/ 1063255 w 2860158"/>
              <a:gd name="connsiteY3" fmla="*/ 935665 h 2052084"/>
              <a:gd name="connsiteX4" fmla="*/ 1924493 w 2860158"/>
              <a:gd name="connsiteY4" fmla="*/ 893135 h 2052084"/>
              <a:gd name="connsiteX5" fmla="*/ 2860158 w 2860158"/>
              <a:gd name="connsiteY5" fmla="*/ 0 h 205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158" h="2052084">
                <a:moveTo>
                  <a:pt x="0" y="2052084"/>
                </a:moveTo>
                <a:cubicBezTo>
                  <a:pt x="57593" y="1743739"/>
                  <a:pt x="115186" y="1435395"/>
                  <a:pt x="255181" y="1286539"/>
                </a:cubicBezTo>
                <a:cubicBezTo>
                  <a:pt x="395176" y="1137683"/>
                  <a:pt x="705293" y="1217428"/>
                  <a:pt x="839972" y="1158949"/>
                </a:cubicBezTo>
                <a:cubicBezTo>
                  <a:pt x="974651" y="1100470"/>
                  <a:pt x="882502" y="979967"/>
                  <a:pt x="1063255" y="935665"/>
                </a:cubicBezTo>
                <a:cubicBezTo>
                  <a:pt x="1244008" y="891363"/>
                  <a:pt x="1625009" y="1049079"/>
                  <a:pt x="1924493" y="893135"/>
                </a:cubicBezTo>
                <a:cubicBezTo>
                  <a:pt x="2223977" y="737191"/>
                  <a:pt x="2860158" y="0"/>
                  <a:pt x="28601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3" name="组 72"/>
          <p:cNvGrpSpPr/>
          <p:nvPr/>
        </p:nvGrpSpPr>
        <p:grpSpPr>
          <a:xfrm>
            <a:off x="849953" y="5170495"/>
            <a:ext cx="6556595" cy="720000"/>
            <a:chOff x="428996" y="4794900"/>
            <a:chExt cx="6556595" cy="851558"/>
          </a:xfrm>
        </p:grpSpPr>
        <p:sp>
          <p:nvSpPr>
            <p:cNvPr id="74" name="椭圆 73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</a:p>
          </p:txBody>
        </p:sp>
        <p:sp>
          <p:nvSpPr>
            <p:cNvPr id="75" name="椭圆 74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</a:p>
          </p:txBody>
        </p:sp>
        <p:sp>
          <p:nvSpPr>
            <p:cNvPr id="76" name="圆角矩形 75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428996" y="5053359"/>
              <a:ext cx="1240563" cy="36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最终结果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</a:p>
          </p:txBody>
        </p:sp>
        <p:sp>
          <p:nvSpPr>
            <p:cNvPr id="79" name="椭圆 78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</a:p>
          </p:txBody>
        </p:sp>
      </p:grpSp>
      <p:grpSp>
        <p:nvGrpSpPr>
          <p:cNvPr id="80" name="组 79"/>
          <p:cNvGrpSpPr/>
          <p:nvPr/>
        </p:nvGrpSpPr>
        <p:grpSpPr>
          <a:xfrm>
            <a:off x="849954" y="3661854"/>
            <a:ext cx="6556595" cy="720000"/>
            <a:chOff x="428996" y="4794900"/>
            <a:chExt cx="6556595" cy="851558"/>
          </a:xfrm>
        </p:grpSpPr>
        <p:sp>
          <p:nvSpPr>
            <p:cNvPr id="81" name="椭圆 80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</a:p>
          </p:txBody>
        </p:sp>
        <p:sp>
          <p:nvSpPr>
            <p:cNvPr id="82" name="椭圆 81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28996" y="5053359"/>
              <a:ext cx="1150129" cy="364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</a:p>
          </p:txBody>
        </p:sp>
        <p:sp>
          <p:nvSpPr>
            <p:cNvPr id="86" name="椭圆 85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</a:p>
          </p:txBody>
        </p:sp>
      </p:grpSp>
      <p:cxnSp>
        <p:nvCxnSpPr>
          <p:cNvPr id="88" name="直线箭头连接符 87"/>
          <p:cNvCxnSpPr>
            <a:endCxn id="74" idx="0"/>
          </p:cNvCxnSpPr>
          <p:nvPr/>
        </p:nvCxnSpPr>
        <p:spPr>
          <a:xfrm flipH="1">
            <a:off x="2543528" y="4873114"/>
            <a:ext cx="4119168" cy="42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/>
          <p:cNvCxnSpPr>
            <a:stCxn id="81" idx="4"/>
            <a:endCxn id="74" idx="0"/>
          </p:cNvCxnSpPr>
          <p:nvPr/>
        </p:nvCxnSpPr>
        <p:spPr>
          <a:xfrm flipH="1">
            <a:off x="2543528" y="4242242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/>
          <p:cNvCxnSpPr>
            <a:endCxn id="84" idx="0"/>
          </p:cNvCxnSpPr>
          <p:nvPr/>
        </p:nvCxnSpPr>
        <p:spPr>
          <a:xfrm flipH="1">
            <a:off x="3925516" y="4242242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箭头连接符 93"/>
          <p:cNvCxnSpPr>
            <a:stCxn id="85" idx="4"/>
            <a:endCxn id="78" idx="0"/>
          </p:cNvCxnSpPr>
          <p:nvPr/>
        </p:nvCxnSpPr>
        <p:spPr>
          <a:xfrm flipH="1">
            <a:off x="5307504" y="4255507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箭头连接符 94"/>
          <p:cNvCxnSpPr>
            <a:stCxn id="86" idx="4"/>
            <a:endCxn id="79" idx="0"/>
          </p:cNvCxnSpPr>
          <p:nvPr/>
        </p:nvCxnSpPr>
        <p:spPr>
          <a:xfrm flipH="1">
            <a:off x="6662696" y="4242163"/>
            <a:ext cx="1" cy="105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圆角矩形 86"/>
          <p:cNvSpPr/>
          <p:nvPr/>
        </p:nvSpPr>
        <p:spPr>
          <a:xfrm>
            <a:off x="3343650" y="4506715"/>
            <a:ext cx="4070553" cy="35689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30000"/>
              </a:lnSpc>
            </a:pP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2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2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2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2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二分类</a:t>
            </a:r>
            <a:endParaRPr kumimoji="1" lang="en-US" altLang="zh-CN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73" name="直线箭头连接符 272"/>
          <p:cNvCxnSpPr>
            <a:endCxn id="74" idx="0"/>
          </p:cNvCxnSpPr>
          <p:nvPr/>
        </p:nvCxnSpPr>
        <p:spPr>
          <a:xfrm flipH="1">
            <a:off x="2543528" y="4873114"/>
            <a:ext cx="1379148" cy="423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线箭头连接符 274"/>
          <p:cNvCxnSpPr>
            <a:stCxn id="87" idx="2"/>
            <a:endCxn id="74" idx="0"/>
          </p:cNvCxnSpPr>
          <p:nvPr/>
        </p:nvCxnSpPr>
        <p:spPr>
          <a:xfrm flipH="1">
            <a:off x="2543528" y="4863605"/>
            <a:ext cx="2835399" cy="432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8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6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6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20000"/>
                  </a:lnSpc>
                  <a:buFont typeface="+mj-lt"/>
                  <a:buAutoNum type="arabicPeriod"/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4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4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任意形状 89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5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383604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mr-IN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  <m:r>
                      <a:rPr kumimoji="1" lang="en-US" altLang="zh-CN" sz="18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三个情感类别的正确率和召回率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lnSpc>
                    <a:spcPct val="12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8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1" lang="en-US" altLang="zh-CN" sz="18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      </m:t>
                      </m:r>
                      <m:sSub>
                        <m:sSubPr>
                          <m:ctrlPr>
                            <a:rPr kumimoji="1" lang="en-US" altLang="zh-CN" sz="18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8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8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8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8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sz="18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8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对应情感类别集合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{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8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zh-CN" altLang="en-US" sz="1800" i="1" dirty="0" smtClean="0">
                    <a:solidFill>
                      <a:srgbClr val="2B5999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8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8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2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8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表示被预测为不是类别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  <a:blipFill rotWithShape="0">
                <a:blip r:embed="rId4"/>
                <a:stretch>
                  <a:fillRect t="-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7540257" cy="48372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训练策略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8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的每个样本随机生成一个新的样本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在三轮发言中随机选择一轮，再在该轮发言中随机删掉一个词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大部分样本在忽略一个单词后并不会带来情感类别的变化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，大部分样本仅以一个或几个单词表达其情感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采用 </a:t>
            </a:r>
            <a:r>
              <a:rPr kumimoji="1" lang="en-US" altLang="zh-CN" sz="1800" dirty="0" err="1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Baziotis</a:t>
            </a:r>
            <a:r>
              <a:rPr kumimoji="1" lang="en-US" altLang="zh-CN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等人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提供的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词向量模型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初始化词嵌入层的参数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对于词向量模型中未被覆盖的单词，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随机生成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其词向量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对词嵌入层输出的词向量序列添加 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高斯噪音</a:t>
            </a:r>
            <a:endParaRPr kumimoji="1" lang="en-US" altLang="zh-CN" sz="18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在特征编码器和概率预测器之间添加 </a:t>
            </a:r>
            <a:r>
              <a:rPr kumimoji="1" lang="en-US" altLang="zh-CN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Dropout</a:t>
            </a:r>
            <a:r>
              <a:rPr kumimoji="1" lang="zh-CN" altLang="en-US" sz="18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kumimoji="1" lang="en-US" altLang="zh-CN" sz="18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对于损失函数，加入了概率预测器中两个全联接层的权重的 </a:t>
            </a:r>
            <a:r>
              <a:rPr kumimoji="1" lang="en-US" altLang="zh-CN" sz="18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 </a:t>
            </a:r>
            <a:r>
              <a:rPr kumimoji="1" lang="zh-CN" altLang="en-US" sz="18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7738"/>
              </p:ext>
            </p:extLst>
          </p:nvPr>
        </p:nvGraphicFramePr>
        <p:xfrm>
          <a:off x="8378456" y="1367695"/>
          <a:ext cx="3390088" cy="420582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概率预测器全连接层的神经元数量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</a:t>
                      </a:r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0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70" y="1627718"/>
            <a:ext cx="4047885" cy="2066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217981" y="5863264"/>
            <a:ext cx="29738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9" y="3909401"/>
            <a:ext cx="4025459" cy="205277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254476" y="3601623"/>
            <a:ext cx="168187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面向情感 </a:t>
            </a:r>
            <a:r>
              <a:rPr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72424" y="1114572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各子分类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上各</a:t>
            </a:r>
            <a:r>
              <a:rPr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45562" y="5863263"/>
            <a:ext cx="25683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algn="ctr"/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参赛结果 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2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原本的情感四分类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8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8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不是其他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GRU</a:t>
                </a: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6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20000"/>
                  </a:lnSpc>
                  <a:buBlip>
                    <a:blip r:embed="rId3"/>
                  </a:buBlip>
                </a:pP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89529" y="1635434"/>
            <a:ext cx="34852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600" i="1" dirty="0">
                <a:latin typeface="Times New Roman" charset="0"/>
                <a:ea typeface="Times New Roman" charset="0"/>
                <a:cs typeface="Times New Roman" charset="0"/>
              </a:rPr>
              <a:t>SemEval-</a:t>
            </a:r>
            <a:r>
              <a:rPr lang="zh-CN" alt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201</a:t>
            </a:r>
            <a:r>
              <a:rPr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zh-CN" altLang="en-US" sz="16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三各参赛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40785"/>
              </p:ext>
            </p:extLst>
          </p:nvPr>
        </p:nvGraphicFramePr>
        <p:xfrm>
          <a:off x="6589003" y="2014160"/>
          <a:ext cx="4686300" cy="379512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914400"/>
                <a:gridCol w="2463800"/>
                <a:gridCol w="1308100"/>
              </a:tblGrid>
              <a:tr h="345011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排名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队伍名称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F1</a:t>
                      </a: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值</a:t>
                      </a:r>
                      <a:endParaRPr lang="zh-CN" altLang="en-US" sz="1600" b="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PingAn</a:t>
                      </a:r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GammaLab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0.7959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latin typeface="+mn-lt"/>
                          <a:ea typeface="+mn-ea"/>
                        </a:rPr>
                        <a:t>0.7947</a:t>
                      </a:r>
                      <a:endParaRPr lang="zh-CN" altLang="en-US" sz="16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3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NELEC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0.7765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4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SymantoResearch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0.7731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5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ANA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0.7709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6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CAiRE_HKUST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0.7677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7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SNU_IDS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0.7661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THU_HCSI</a:t>
                      </a:r>
                      <a:endParaRPr lang="zh-CN" altLang="en-US" sz="1600" b="0" dirty="0">
                        <a:solidFill>
                          <a:srgbClr val="FFFF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0.7616</a:t>
                      </a:r>
                      <a:endParaRPr lang="en-US" altLang="zh-CN" sz="1600" b="0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0.7608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YUN-HPCC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0.7588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旨在了解人们对特定事件的态度和情感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缺少了面部表情、肢体语言、声调变化等提示信息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语言本身存在复杂多样的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语用</a:t>
            </a:r>
            <a:endParaRPr kumimoji="1" lang="zh-CN" altLang="en-US" sz="16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6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43130118"/>
              </p:ext>
            </p:extLst>
          </p:nvPr>
        </p:nvGraphicFramePr>
        <p:xfrm>
          <a:off x="427066" y="1657180"/>
          <a:ext cx="5534290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143318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u="none" strike="noStrike" kern="1200" baseline="0" dirty="0" smtClean="0"/>
                        <a:t>F1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u="none" strike="noStrike" kern="1200" baseline="0" dirty="0" smtClean="0"/>
                        <a:t>中间结果</a:t>
                      </a:r>
                      <a:r>
                        <a:rPr lang="en-US" altLang="zh-CN" sz="1600" u="none" strike="noStrike" kern="1200" baseline="0" dirty="0" smtClean="0"/>
                        <a:t>I</a:t>
                      </a:r>
                      <a:endParaRPr lang="zh-CN" alt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0.9278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u="none" strike="noStrike" kern="1200" baseline="0" dirty="0" smtClean="0"/>
                        <a:t>0.7740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0.7545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u="none" strike="noStrike" kern="1200" baseline="0" dirty="0" smtClean="0"/>
                        <a:t>中间结果</a:t>
                      </a:r>
                      <a:r>
                        <a:rPr lang="en-US" altLang="zh-CN" sz="1600" u="none" strike="noStrike" kern="1200" baseline="0" dirty="0" smtClean="0"/>
                        <a:t>II</a:t>
                      </a:r>
                      <a:endParaRPr lang="zh-CN" altLang="en-US" sz="16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0.9281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0.7383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0.7764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0.7569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en-US" altLang="zh-CN" sz="16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baseline="0" dirty="0" smtClean="0"/>
                        <a:t>最终结果</a:t>
                      </a:r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0.9299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0.7474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600" u="none" strike="noStrike" kern="1200" baseline="0" dirty="0" smtClean="0"/>
                        <a:t>0.7752</a:t>
                      </a:r>
                      <a:r>
                        <a:rPr lang="en-US" altLang="zh-CN" sz="16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baseline="0" dirty="0" smtClean="0"/>
                        <a:t>0.7611</a:t>
                      </a:r>
                      <a:r>
                        <a:rPr lang="en-US" altLang="zh-CN" sz="1600" b="0" dirty="0" smtClean="0">
                          <a:latin typeface="+mn-lt"/>
                        </a:rPr>
                        <a:t>↑</a:t>
                      </a:r>
                      <a:endParaRPr lang="zh-CN" altLang="en-US" sz="16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04436" y="1189071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算法中间结果和最终结果在测试集上的性能</a:t>
            </a:r>
            <a:endParaRPr kumimoji="1"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43475941"/>
              </p:ext>
            </p:extLst>
          </p:nvPr>
        </p:nvGraphicFramePr>
        <p:xfrm>
          <a:off x="1001748" y="3261280"/>
          <a:ext cx="4350821" cy="29539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组 12"/>
          <p:cNvGrpSpPr/>
          <p:nvPr/>
        </p:nvGrpSpPr>
        <p:grpSpPr>
          <a:xfrm>
            <a:off x="6096000" y="1444764"/>
            <a:ext cx="5779419" cy="4364772"/>
            <a:chOff x="6205766" y="1527391"/>
            <a:chExt cx="5779419" cy="4364772"/>
          </a:xfrm>
        </p:grpSpPr>
        <p:grpSp>
          <p:nvGrpSpPr>
            <p:cNvPr id="63" name="组 62"/>
            <p:cNvGrpSpPr/>
            <p:nvPr/>
          </p:nvGrpSpPr>
          <p:grpSpPr>
            <a:xfrm>
              <a:off x="6205766" y="3943320"/>
              <a:ext cx="5774682" cy="629983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6205767" y="2623296"/>
              <a:ext cx="5774682" cy="629983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8441862" y="3435269"/>
              <a:ext cx="3391627" cy="31227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10137675" y="3131052"/>
              <a:ext cx="1187631" cy="3042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7697372" y="3131121"/>
              <a:ext cx="1" cy="9223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10131728" y="3142728"/>
              <a:ext cx="5947" cy="292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8914551" y="3131121"/>
              <a:ext cx="1223125" cy="3041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10131728" y="3747539"/>
              <a:ext cx="5948" cy="3175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8914550" y="3747539"/>
              <a:ext cx="1223125" cy="3059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10137675" y="3747539"/>
              <a:ext cx="1187630" cy="30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9102520" y="1527391"/>
              <a:ext cx="804865" cy="276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>
                  <a:latin typeface="Microsoft YaHei" charset="-122"/>
                  <a:ea typeface="Microsoft YaHei" charset="-122"/>
                  <a:cs typeface="Microsoft YaHei" charset="-122"/>
                </a:rPr>
                <a:t>三轮对话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8593116" y="1971138"/>
              <a:ext cx="1828175" cy="37339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四</a:t>
              </a:r>
              <a:r>
                <a:rPr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分类情感识别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1" name="直线箭头连接符 40"/>
            <p:cNvCxnSpPr/>
            <p:nvPr/>
          </p:nvCxnSpPr>
          <p:spPr>
            <a:xfrm>
              <a:off x="9504953" y="1803890"/>
              <a:ext cx="2250" cy="1672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/>
            <p:nvPr/>
          </p:nvCxnSpPr>
          <p:spPr>
            <a:xfrm flipH="1">
              <a:off x="7685933" y="2344531"/>
              <a:ext cx="1821270" cy="390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/>
            <p:cNvCxnSpPr/>
            <p:nvPr/>
          </p:nvCxnSpPr>
          <p:spPr>
            <a:xfrm flipH="1">
              <a:off x="8927478" y="2344531"/>
              <a:ext cx="579726" cy="3902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/>
            <p:nvPr/>
          </p:nvCxnSpPr>
          <p:spPr>
            <a:xfrm>
              <a:off x="9507203" y="2344531"/>
              <a:ext cx="661819" cy="4021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>
              <a:off x="9507203" y="2344531"/>
              <a:ext cx="1879291" cy="3901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 45"/>
            <p:cNvGrpSpPr/>
            <p:nvPr/>
          </p:nvGrpSpPr>
          <p:grpSpPr>
            <a:xfrm>
              <a:off x="6219855" y="5259793"/>
              <a:ext cx="5758607" cy="632370"/>
              <a:chOff x="428996" y="4794900"/>
              <a:chExt cx="6556595" cy="851558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49" name="圆角矩形 4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428996" y="5053360"/>
                <a:ext cx="1240563" cy="3730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53" name="直线箭头连接符 52"/>
            <p:cNvCxnSpPr/>
            <p:nvPr/>
          </p:nvCxnSpPr>
          <p:spPr>
            <a:xfrm flipH="1">
              <a:off x="7707309" y="4998605"/>
              <a:ext cx="3617833" cy="37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线箭头连接符 53"/>
            <p:cNvCxnSpPr/>
            <p:nvPr/>
          </p:nvCxnSpPr>
          <p:spPr>
            <a:xfrm flipH="1">
              <a:off x="7707309" y="4444515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/>
            <p:cNvCxnSpPr/>
            <p:nvPr/>
          </p:nvCxnSpPr>
          <p:spPr>
            <a:xfrm flipH="1">
              <a:off x="8921098" y="4444515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线箭头连接符 55"/>
            <p:cNvCxnSpPr/>
            <p:nvPr/>
          </p:nvCxnSpPr>
          <p:spPr>
            <a:xfrm flipH="1">
              <a:off x="10134888" y="4456166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线箭头连接符 56"/>
            <p:cNvCxnSpPr/>
            <p:nvPr/>
          </p:nvCxnSpPr>
          <p:spPr>
            <a:xfrm flipH="1">
              <a:off x="11325142" y="4444446"/>
              <a:ext cx="1" cy="9258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圆角矩形 57"/>
            <p:cNvSpPr/>
            <p:nvPr/>
          </p:nvSpPr>
          <p:spPr>
            <a:xfrm>
              <a:off x="8410050" y="4676800"/>
              <a:ext cx="3575135" cy="31345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1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100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1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1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1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1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1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二分类</a:t>
              </a:r>
              <a:endParaRPr kumimoji="1" lang="en-US" altLang="zh-CN" sz="11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59" name="直线箭头连接符 58"/>
            <p:cNvCxnSpPr/>
            <p:nvPr/>
          </p:nvCxnSpPr>
          <p:spPr>
            <a:xfrm flipH="1">
              <a:off x="7707309" y="4998605"/>
              <a:ext cx="1211295" cy="3717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线箭头连接符 59"/>
            <p:cNvCxnSpPr/>
            <p:nvPr/>
          </p:nvCxnSpPr>
          <p:spPr>
            <a:xfrm flipH="1">
              <a:off x="7707309" y="4990254"/>
              <a:ext cx="2490309" cy="3801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008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2099"/>
            <a:ext cx="10515600" cy="4853886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多分类问题中数据不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均匀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的情况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出了一种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多分类器分层识别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en-US" altLang="zh-CN" sz="18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三 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面向微博的反讽识别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进行实验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对子任务一，新模型和当时提交的系统比有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显着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对子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任务二，我们提出的算法在主要评价指标</a:t>
            </a:r>
            <a:r>
              <a:rPr kumimoji="1"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超过了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当时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参赛系统中的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第一名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针对引入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上下文的算法建模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提出了一种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多通道分类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8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三轮对话的情感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进行实验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参赛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显示我们的系统在</a:t>
            </a:r>
            <a:r>
              <a:rPr kumimoji="1" lang="en-US" altLang="zh-CN" sz="1800" dirty="0">
                <a:latin typeface="Microsoft YaHei" charset="-122"/>
                <a:ea typeface="Microsoft YaHei" charset="-122"/>
                <a:cs typeface="Microsoft YaHei" charset="-122"/>
              </a:rPr>
              <a:t>165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个参赛系统中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排名前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总结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864" y="126209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现阶段主流的人工神经网络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同时对多个类别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的数据进行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能力不足</a:t>
            </a:r>
            <a:endParaRPr kumimoji="1" lang="en-US" altLang="zh-CN" sz="18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透过</a:t>
            </a:r>
            <a:r>
              <a:rPr kumimoji="1" lang="zh-CN" altLang="en-US" sz="18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的方式</a:t>
            </a:r>
            <a:r>
              <a:rPr kumimoji="1" lang="zh-CN" altLang="en-US" sz="18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结合不同模型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能力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语义和语用知识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处理训练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数据中没有出现过的词（组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特殊的修辞手法，譬如反讽和比喻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未来工作展望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3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412875"/>
            <a:ext cx="12192000" cy="260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02759" y="1976438"/>
            <a:ext cx="3986483" cy="1482725"/>
            <a:chOff x="2682875" y="2071687"/>
            <a:chExt cx="3986483" cy="1482725"/>
          </a:xfrm>
        </p:grpSpPr>
        <p:sp>
          <p:nvSpPr>
            <p:cNvPr id="3" name="TextBox 1"/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77377E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</a:p>
          </p:txBody>
        </p:sp>
        <p:sp>
          <p:nvSpPr>
            <p:cNvPr id="4" name="空心弧 3"/>
            <p:cNvSpPr/>
            <p:nvPr/>
          </p:nvSpPr>
          <p:spPr bwMode="auto">
            <a:xfrm rot="7086271">
              <a:off x="5186633" y="2071687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rgbClr val="773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7377E"/>
                </a:solidFill>
              </a:endParaRPr>
            </a:p>
          </p:txBody>
        </p:sp>
        <p:sp>
          <p:nvSpPr>
            <p:cNvPr id="5" name="TextBox 8"/>
            <p:cNvSpPr txBox="1">
              <a:spLocks noChangeArrowheads="1"/>
            </p:cNvSpPr>
            <p:nvPr/>
          </p:nvSpPr>
          <p:spPr bwMode="auto">
            <a:xfrm>
              <a:off x="2830513" y="3155950"/>
              <a:ext cx="247846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defRPr/>
              </a:pPr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敬请各位老师指导</a:t>
              </a:r>
            </a:p>
          </p:txBody>
        </p:sp>
      </p:grpSp>
      <p:sp>
        <p:nvSpPr>
          <p:cNvPr id="14" name="等腰三角形 13"/>
          <p:cNvSpPr/>
          <p:nvPr/>
        </p:nvSpPr>
        <p:spPr>
          <a:xfrm flipV="1">
            <a:off x="5916353" y="4014699"/>
            <a:ext cx="359294" cy="206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81238" y="5087993"/>
            <a:ext cx="76295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本人在论文的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写作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过程中得到 徐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明星 副教授 悉心指导，在此表示衷心感谢！ </a:t>
            </a:r>
          </a:p>
        </p:txBody>
      </p:sp>
    </p:spTree>
    <p:extLst>
      <p:ext uri="{BB962C8B-B14F-4D97-AF65-F5344CB8AC3E}">
        <p14:creationId xmlns:p14="http://schemas.microsoft.com/office/powerpoint/2010/main" val="1560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400537"/>
            <a:ext cx="12192000" cy="3715474"/>
          </a:xfrm>
          <a:prstGeom prst="rect">
            <a:avLst/>
          </a:prstGeom>
          <a:solidFill>
            <a:srgbClr val="7A36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524000" y="3018568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补充数据</a:t>
            </a:r>
          </a:p>
        </p:txBody>
      </p:sp>
      <p:sp>
        <p:nvSpPr>
          <p:cNvPr id="5" name="Freeform 5"/>
          <p:cNvSpPr>
            <a:spLocks noChangeAspect="1" noEditPoints="1"/>
          </p:cNvSpPr>
          <p:nvPr/>
        </p:nvSpPr>
        <p:spPr bwMode="auto">
          <a:xfrm>
            <a:off x="5491391" y="1938568"/>
            <a:ext cx="1209216" cy="1080000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Liao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等人研究了电影评论的多级情感识別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提出了一种分层注意力网络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捕捉局部语义特征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提出了一个类噪声估计方法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挑选高质量样例来扩充目标领域的训练集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解决负面迁移问题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与基准方法相比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所提方法的均方根误差分别降低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1.5%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1.0%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说明该方法可以有效地提高跨领域情感分类性能</a:t>
            </a:r>
            <a:endParaRPr kumimoji="1"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882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Liao X, Wu X, Gui L, Huang J, Chen G. Cross-Domain Sentiment Classification Based on Representation Learning and Transfer Learning. Acta Scientiarum Naturalium Universitatis Pekinensis, Vol. 55, No. 1 (Jan. </a:t>
            </a:r>
            <a:r>
              <a:rPr lang="zh-CN" altLang="en-US" sz="1200" dirty="0" smtClean="0">
                <a:solidFill>
                  <a:schemeClr val="bg1"/>
                </a:solidFill>
              </a:rPr>
              <a:t>2019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59" y="1836518"/>
            <a:ext cx="5828462" cy="32372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Reyes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'#irony'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'#education', #humor, #politics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这四个井号标签在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上自动获取四组微博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把标签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#irony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的微博和另外三组微博两两组成二分类的实验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针对了四个方面的特征提取方法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特殊标记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词汇和标点符号等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不可预期性，表达风格，以及情感特性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以朴素贝叶斯和决策树作为分类器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决策树和朴素贝叶斯之间没有明显更好的算法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在数据均匀和不均匀的情况下分别达到约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0.70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0.60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kumimoji="1" lang="zh-CN" altLang="en-US" sz="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7" y="6339813"/>
            <a:ext cx="10147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Reyes, A. , Rosso, P. , &amp; Veale, T. . (2013). A multidimensional approach for detecting irony in twitter.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Language Resources and Evaluation,</a:t>
            </a:r>
            <a:r>
              <a:rPr lang="en-US" altLang="zh-CN" sz="1200" dirty="0" smtClean="0">
                <a:solidFill>
                  <a:schemeClr val="bg1"/>
                </a:solidFill>
              </a:rPr>
              <a:t>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47</a:t>
            </a:r>
            <a:r>
              <a:rPr lang="en-US" altLang="zh-CN" sz="1200" dirty="0" smtClean="0">
                <a:solidFill>
                  <a:schemeClr val="bg1"/>
                </a:solidFill>
              </a:rPr>
              <a:t>(1), 239-268.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8" y="3717798"/>
            <a:ext cx="4213652" cy="21648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8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Wang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等人研究了对网上评论中特定属性的情感识别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i="1" dirty="0" err="1" smtClean="0">
                <a:latin typeface="Times New Roman" charset="0"/>
                <a:ea typeface="Times New Roman" charset="0"/>
                <a:cs typeface="Times New Roman" charset="0"/>
              </a:rPr>
              <a:t>SemEval</a:t>
            </a:r>
            <a:r>
              <a:rPr kumimoji="1"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 2014 Task 3: Aspect Based Sentiment Analysis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句子的情感极性和内容对应的主题紧密相关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提出了两个结合注意力机制和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的人工神经网络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分别以不同方式引入了目标属性的嵌入向量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他们的模型比没有引入属性嵌入向量的模型性能更好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注意力机制确实能定位和目标属性相关的内容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Wang Y, Huang M, Zhao L, et al. Attention-based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lstm</a:t>
            </a:r>
            <a:r>
              <a:rPr lang="en-US" altLang="zh-CN" sz="1200" dirty="0" smtClean="0">
                <a:solidFill>
                  <a:schemeClr val="bg1"/>
                </a:solidFill>
              </a:rPr>
              <a:t> for aspect-level sentiment classification [C]//Proceedings of the 2016 conference on empirical methods in natural language processing. </a:t>
            </a:r>
            <a:r>
              <a:rPr lang="pt-BR" altLang="zh-CN" sz="1200" dirty="0" smtClean="0">
                <a:solidFill>
                  <a:schemeClr val="bg1"/>
                </a:solidFill>
              </a:rPr>
              <a:t>[</a:t>
            </a:r>
            <a:r>
              <a:rPr lang="pt-BR" altLang="zh-CN" sz="1200" dirty="0" err="1" smtClean="0">
                <a:solidFill>
                  <a:schemeClr val="bg1"/>
                </a:solidFill>
              </a:rPr>
              <a:t>S.l</a:t>
            </a:r>
            <a:r>
              <a:rPr lang="pt-BR" altLang="zh-CN" sz="1200" dirty="0" smtClean="0">
                <a:solidFill>
                  <a:schemeClr val="bg1"/>
                </a:solidFill>
              </a:rPr>
              <a:t>.: s.n.], 2016: 606-615.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>
          <a:xfrm>
            <a:off x="6869331" y="3338483"/>
            <a:ext cx="4333667" cy="23988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1" y="1250266"/>
            <a:ext cx="4333667" cy="195375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961239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实验数据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1789912" y="3140822"/>
          <a:ext cx="4547389" cy="12266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0452"/>
                <a:gridCol w="1424350"/>
                <a:gridCol w="1802587"/>
              </a:tblGrid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任务一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没有反讽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带有反讽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1,923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473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311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767569" y="4555451"/>
          <a:ext cx="7935232" cy="123793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45531"/>
                <a:gridCol w="1236680"/>
                <a:gridCol w="2566939"/>
                <a:gridCol w="1343041"/>
                <a:gridCol w="1343041"/>
              </a:tblGrid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任务二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没有反讽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情景反讽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其他反讽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1,923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1,390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316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205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473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164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85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62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7" name="图表 16"/>
          <p:cNvGraphicFramePr/>
          <p:nvPr>
            <p:extLst/>
          </p:nvPr>
        </p:nvGraphicFramePr>
        <p:xfrm>
          <a:off x="8701863" y="1702260"/>
          <a:ext cx="2615312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/>
          <p:cNvGraphicFramePr/>
          <p:nvPr>
            <p:extLst/>
          </p:nvPr>
        </p:nvGraphicFramePr>
        <p:xfrm>
          <a:off x="6637028" y="1702260"/>
          <a:ext cx="2584321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1332162" y="12221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发布于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2014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年至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2015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年之间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由人工标注得出分类标签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312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具代表性的修辞手法之一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Eric Partridge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 Usage and Abusage 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一书中指出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STFangsong" charset="-122"/>
                <a:ea typeface="STFangsong" charset="-122"/>
                <a:cs typeface="STFangsong" charset="-122"/>
              </a:rPr>
              <a:t>     </a:t>
            </a:r>
            <a:r>
              <a:rPr kumimoji="1" lang="zh-CN" altLang="en-US" sz="2000" i="1" dirty="0" smtClean="0">
                <a:latin typeface="STFangsong" charset="-122"/>
                <a:ea typeface="STFangsong" charset="-122"/>
                <a:cs typeface="STFangsong" charset="-122"/>
              </a:rPr>
              <a:t>“反讽存在于所表达意思的另一面”</a:t>
            </a:r>
            <a:endParaRPr kumimoji="1" lang="en-US" altLang="zh-CN" sz="2000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zh-CN" alt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Irony consists in stating the contrary of what is meant.”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例：我就喜欢你这种不要脸的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识别出反讽的使用可以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对文本的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错误理解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紧密相关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反讽识别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07321" y="1680443"/>
          <a:ext cx="5922976" cy="338499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33403"/>
                <a:gridCol w="1003012"/>
                <a:gridCol w="1038517"/>
                <a:gridCol w="1047393"/>
                <a:gridCol w="1100651"/>
              </a:tblGrid>
              <a:tr h="260384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0.7974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0.6008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0.8039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0.7395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0.6569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0.7685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0.5534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0.5473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0.8006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0.6501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0.5276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0.8617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0.6545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0.5768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0.5721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0.7653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0.6547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0.5861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0.6514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0.5577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0.8232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0.6649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0.5870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0.7267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</a:t>
                      </a:r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</a:t>
                      </a:r>
                    </a:p>
                  </a:txBody>
                  <a:tcPr marL="11721" marR="11721" marT="11721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775418" y="1141360"/>
            <a:ext cx="5638082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3" y="2131165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0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0.5090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0.4214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0.4030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0.6148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0.4476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0.4370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0.6722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0.4779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0.4768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0.4543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0.4497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0.4313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0.4307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0.4046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0.4148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0.4875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0.4447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0.6352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0.4168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0.4386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0.4160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0.5068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0.4644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0.6314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0.4824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0.4864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0.4657 (2)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862050" y="1303873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06354" y="1303873"/>
            <a:ext cx="623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二分类各模型性能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0.7438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0.7562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0.8100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0.7699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0.7677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0.7196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0.8085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0.7705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0.7755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0.7412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0.8053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0.7525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0.7932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0.7661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0.8257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0.7717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0.7734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0.7236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0.7174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0.7460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0.6889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0.7928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0.7888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0.7554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70977" y="1303873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0.8656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0.7634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0.8477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0.5917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0.6117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0.8495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0.6024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0.8333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0.6708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0.6556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0.6625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0.6645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0.5951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0.6572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0.7027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0.6372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0.6590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0.8387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0.6153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0.6325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0.6575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0.6084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0.6731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0.8262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0.6691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0.6743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0.7076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0.6924 (1)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6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81442"/>
            <a:ext cx="5214798" cy="265927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0.8860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0.7123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0.6016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0.7981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0.5836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0.5070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0.4848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0.8411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0.5317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0.5353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0.8486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0.5603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0.5360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0.4421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0.5000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0.8430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0.5663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0.5468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0.5527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0.8355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0.5393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0.4571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0.4633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0.4600 (12)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370977" y="1303873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/>
                        <a:t>0.6837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0.5606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0.4891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/>
                        <a:t>0.4913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/>
                        <a:t>0.6913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0.5655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0.4893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0.4949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+9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73 -9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 +3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-3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 +3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13 -3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41 -2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 +2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138687" y="1551165"/>
            <a:ext cx="5778263" cy="1960215"/>
            <a:chOff x="837028" y="3661854"/>
            <a:chExt cx="6569521" cy="2228641"/>
          </a:xfrm>
        </p:grpSpPr>
        <p:grpSp>
          <p:nvGrpSpPr>
            <p:cNvPr id="15" name="组 14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9"/>
                <a:ext cx="999270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58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中间结果</a:t>
                      </a:r>
                      <a:r>
                        <a:rPr lang="en-US" altLang="zh-CN" sz="1500" b="0" u="none" strike="noStrike" kern="1200" baseline="0" dirty="0" smtClean="0"/>
                        <a:t>II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/>
                        <a:t>0.6913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0.5655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0.4893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/>
                        <a:t>0.4949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↓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5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5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375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-14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+14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6147495" y="2879491"/>
            <a:ext cx="5785490" cy="635323"/>
            <a:chOff x="428996" y="4794900"/>
            <a:chExt cx="6556595" cy="851558"/>
          </a:xfrm>
        </p:grpSpPr>
        <p:sp>
          <p:nvSpPr>
            <p:cNvPr id="55" name="椭圆 54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56" name="椭圆 55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28996" y="5053358"/>
              <a:ext cx="1240563" cy="35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</a:t>
              </a:r>
              <a:r>
                <a:rPr lang="en-US" altLang="zh-CN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III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60" name="椭圆 59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grpSp>
        <p:nvGrpSpPr>
          <p:cNvPr id="41" name="组 40"/>
          <p:cNvGrpSpPr/>
          <p:nvPr/>
        </p:nvGrpSpPr>
        <p:grpSpPr>
          <a:xfrm>
            <a:off x="6147496" y="1548278"/>
            <a:ext cx="5785490" cy="635323"/>
            <a:chOff x="428996" y="4794900"/>
            <a:chExt cx="6556595" cy="851558"/>
          </a:xfrm>
        </p:grpSpPr>
        <p:sp>
          <p:nvSpPr>
            <p:cNvPr id="49" name="椭圆 48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50" name="椭圆 49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9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28996" y="5053359"/>
              <a:ext cx="1150129" cy="350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1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II</a:t>
              </a:r>
              <a:endParaRPr kumimoji="1" lang="zh-CN" altLang="en-US" sz="11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54" name="椭圆 53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sp>
        <p:nvSpPr>
          <p:cNvPr id="42" name="圆角矩形 41"/>
          <p:cNvSpPr/>
          <p:nvPr/>
        </p:nvSpPr>
        <p:spPr>
          <a:xfrm>
            <a:off x="6138719" y="2378224"/>
            <a:ext cx="2568283" cy="3149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>
              <a:lnSpc>
                <a:spcPct val="130000"/>
              </a:lnSpc>
            </a:pPr>
            <a:r>
              <a:rPr kumimoji="1" lang="zh-CN" altLang="en-US" sz="105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</a:t>
            </a:r>
            <a:r>
              <a:rPr kumimoji="1" lang="zh-CN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05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TW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05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05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05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43" name="直线箭头连接符 42"/>
          <p:cNvCxnSpPr/>
          <p:nvPr/>
        </p:nvCxnSpPr>
        <p:spPr>
          <a:xfrm flipH="1">
            <a:off x="7662577" y="2072113"/>
            <a:ext cx="2418228" cy="28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>
            <a:endCxn id="54" idx="0"/>
          </p:cNvCxnSpPr>
          <p:nvPr/>
        </p:nvCxnSpPr>
        <p:spPr>
          <a:xfrm flipH="1">
            <a:off x="11276616" y="2060338"/>
            <a:ext cx="1" cy="93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7641894" y="2060408"/>
            <a:ext cx="0" cy="309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>
            <a:endCxn id="47" idx="0"/>
          </p:cNvCxnSpPr>
          <p:nvPr/>
        </p:nvCxnSpPr>
        <p:spPr>
          <a:xfrm>
            <a:off x="7641893" y="2693141"/>
            <a:ext cx="0" cy="297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endCxn id="50" idx="0"/>
          </p:cNvCxnSpPr>
          <p:nvPr/>
        </p:nvCxnSpPr>
        <p:spPr>
          <a:xfrm flipH="1">
            <a:off x="8861349" y="2060408"/>
            <a:ext cx="1" cy="93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>
            <a:endCxn id="53" idx="0"/>
          </p:cNvCxnSpPr>
          <p:nvPr/>
        </p:nvCxnSpPr>
        <p:spPr>
          <a:xfrm>
            <a:off x="7641893" y="2693141"/>
            <a:ext cx="2438912" cy="309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974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准确率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/>
                        <a:t>正确率</a:t>
                      </a:r>
                      <a:endParaRPr lang="zh-CN" altLang="en-US" sz="15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/>
                        <a:t>召回率</a:t>
                      </a:r>
                      <a:endParaRPr lang="zh-CN" altLang="en-US" sz="15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0" u="none" strike="noStrike" kern="1200" baseline="0" dirty="0" smtClean="0"/>
                        <a:t>F1</a:t>
                      </a:r>
                      <a:r>
                        <a:rPr lang="zh-CN" altLang="en-US" sz="1500" b="0" u="none" strike="noStrike" kern="1200" baseline="0" dirty="0" smtClean="0"/>
                        <a:t>值</a:t>
                      </a:r>
                      <a:endParaRPr lang="zh-CN" altLang="en-US" sz="15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5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5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sz="15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5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sz="1500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5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500" b="0" dirty="0" smtClean="0">
                          <a:latin typeface="+mn-lt"/>
                        </a:rPr>
                        <a:t>↑</a:t>
                      </a:r>
                      <a:endParaRPr lang="zh-CN" altLang="en-US" sz="15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377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</a:t>
                      </a:r>
                      <a:r>
                        <a:rPr lang="en-US" altLang="zh-CN" sz="1400" b="0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+2</a:t>
                      </a:r>
                      <a:endParaRPr lang="zh-CN" altLang="en-US" sz="1400" b="0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27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5 -2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35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36 +3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39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0 -3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38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en-US" altLang="zh-CN" sz="1400" dirty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+mn-ea"/>
              </a:rPr>
              <a:t>最终结果在</a:t>
            </a:r>
            <a:r>
              <a:rPr kumimoji="1" lang="zh-CN" altLang="en-US" sz="1400" dirty="0" smtClean="0">
                <a:latin typeface="+mn-ea"/>
              </a:rPr>
              <a:t>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6145279" y="1555977"/>
            <a:ext cx="5787706" cy="1955404"/>
            <a:chOff x="840007" y="3661854"/>
            <a:chExt cx="6566542" cy="2228641"/>
          </a:xfrm>
        </p:grpSpPr>
        <p:grpSp>
          <p:nvGrpSpPr>
            <p:cNvPr id="82" name="组 8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84" name="圆角矩形 83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05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5" name="直线箭头连接符 84"/>
            <p:cNvCxnSpPr/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/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470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730280" y="1131320"/>
            <a:ext cx="572227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基于子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分类问题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进行识别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部分数据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子分类问题分别选择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合适的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6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样本不均匀的情况选择子分类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各个反讽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子类组合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的二分类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kumimoji="1" lang="en-US" altLang="zh-CN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样本量显着多于其他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各个反讽子类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容易被误判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endParaRPr kumimoji="1" lang="en-US" altLang="zh-CN" sz="1400" i="1" dirty="0" smtClean="0">
              <a:solidFill>
                <a:srgbClr val="7737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574799" y="3692456"/>
          <a:ext cx="4823360" cy="191034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46725"/>
                <a:gridCol w="900949"/>
                <a:gridCol w="891579"/>
                <a:gridCol w="891579"/>
                <a:gridCol w="891579"/>
                <a:gridCol w="900949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中间结果</a:t>
                      </a:r>
                      <a:r>
                        <a:rPr lang="en-US" altLang="zh-CN" sz="1200" b="0" dirty="0" smtClean="0"/>
                        <a:t>I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预测标签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真实标签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380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44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41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组 1"/>
          <p:cNvGrpSpPr/>
          <p:nvPr/>
        </p:nvGrpSpPr>
        <p:grpSpPr>
          <a:xfrm>
            <a:off x="7852507" y="1390479"/>
            <a:ext cx="2164242" cy="1776406"/>
            <a:chOff x="7703363" y="2086182"/>
            <a:chExt cx="3909517" cy="3208925"/>
          </a:xfrm>
        </p:grpSpPr>
        <p:sp>
          <p:nvSpPr>
            <p:cNvPr id="11" name="椭圆 10"/>
            <p:cNvSpPr/>
            <p:nvPr/>
          </p:nvSpPr>
          <p:spPr>
            <a:xfrm>
              <a:off x="8489247" y="37307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95988" y="45180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721462" y="36562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424601" y="41134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795890" y="419717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39384" y="3799066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9257122" y="4090243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499029" y="4657180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9251141" y="321117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602930" y="329666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736993" y="3579738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866194" y="330061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938980" y="3799332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112702" y="34704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121100" y="381990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791766" y="301359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0211312" y="318624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30624" y="36541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903669" y="446146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53694" y="454943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854712" y="5146251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476141" y="463561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152856" y="4260146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9467058" y="497039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06953" y="48731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680587" y="422475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304849" y="513533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217596" y="41984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945958" y="4949333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792673" y="4296342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703363" y="37990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0078428" y="467026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275745" y="299545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995988" y="35588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855763" y="39514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364278" y="33347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829241" y="304057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201317" y="485959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9178745" y="277767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008163" y="41038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166237" y="35848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9357909" y="370775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739970" y="26893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121100" y="27927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532372" y="271832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66716" y="294160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804820" y="2680969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519782" y="20861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644148" y="392061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0683458" y="35448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520975" y="28520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436482" y="255146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973907" y="305986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923192" y="35766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224407" y="3375041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745519" y="330680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19443" y="36012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9273196" y="2404397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任意形状 71"/>
            <p:cNvSpPr/>
            <p:nvPr/>
          </p:nvSpPr>
          <p:spPr>
            <a:xfrm>
              <a:off x="8530254" y="3867912"/>
              <a:ext cx="3082626" cy="1399032"/>
            </a:xfrm>
            <a:custGeom>
              <a:avLst/>
              <a:gdLst>
                <a:gd name="connsiteX0" fmla="*/ 3082626 w 3082626"/>
                <a:gd name="connsiteY0" fmla="*/ 0 h 1399032"/>
                <a:gd name="connsiteX1" fmla="*/ 2067642 w 3082626"/>
                <a:gd name="connsiteY1" fmla="*/ 347472 h 1399032"/>
                <a:gd name="connsiteX2" fmla="*/ 705186 w 3082626"/>
                <a:gd name="connsiteY2" fmla="*/ 54864 h 1399032"/>
                <a:gd name="connsiteX3" fmla="*/ 119970 w 3082626"/>
                <a:gd name="connsiteY3" fmla="*/ 128016 h 1399032"/>
                <a:gd name="connsiteX4" fmla="*/ 19386 w 3082626"/>
                <a:gd name="connsiteY4" fmla="*/ 822960 h 1399032"/>
                <a:gd name="connsiteX5" fmla="*/ 385146 w 3082626"/>
                <a:gd name="connsiteY5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626" h="1399032">
                  <a:moveTo>
                    <a:pt x="3082626" y="0"/>
                  </a:moveTo>
                  <a:cubicBezTo>
                    <a:pt x="2773254" y="169164"/>
                    <a:pt x="2463882" y="338328"/>
                    <a:pt x="2067642" y="347472"/>
                  </a:cubicBezTo>
                  <a:cubicBezTo>
                    <a:pt x="1671402" y="356616"/>
                    <a:pt x="1029798" y="91440"/>
                    <a:pt x="705186" y="54864"/>
                  </a:cubicBezTo>
                  <a:cubicBezTo>
                    <a:pt x="380574" y="18288"/>
                    <a:pt x="234270" y="0"/>
                    <a:pt x="119970" y="128016"/>
                  </a:cubicBezTo>
                  <a:cubicBezTo>
                    <a:pt x="5670" y="256032"/>
                    <a:pt x="-24810" y="611124"/>
                    <a:pt x="19386" y="822960"/>
                  </a:cubicBezTo>
                  <a:cubicBezTo>
                    <a:pt x="63582" y="1034796"/>
                    <a:pt x="276942" y="1278636"/>
                    <a:pt x="385146" y="13990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15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9702"/>
            <a:ext cx="5594498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词组语义倾向识别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Mother of the Year”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场景描述识别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fever”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间接带有负面情感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off week”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一词多义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tall blonde”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在咖啡庁指中杯咖啡，或在其他生活场景中指高挑的金发女子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信息不足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，从链接可知原微博带有“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，但在去除“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无法识别其反讽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613452" y="2468911"/>
          <a:ext cx="5154830" cy="28956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621438"/>
                <a:gridCol w="1046631"/>
                <a:gridCol w="3486761"/>
              </a:tblGrid>
              <a:tr h="29571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编号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类别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微博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11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I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</a:rPr>
                        <a:t> blame </a:t>
                      </a:r>
                      <a:r>
                        <a:rPr lang="en-US" altLang="zh-CN" sz="1400" dirty="0" smtClean="0"/>
                        <a:t>my mom.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Mother of the Year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 I’m the school nurse today. And I have a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fever</a:t>
                      </a:r>
                      <a:r>
                        <a:rPr lang="en-US" altLang="zh-CN" sz="1400" dirty="0" smtClean="0"/>
                        <a:t>.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Also it is funny how things at work get done when I’m on my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off week</a:t>
                      </a:r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Just walked in to #Starbucks and asked for a “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tall blonde</a:t>
                      </a:r>
                      <a:r>
                        <a:rPr lang="en-US" altLang="zh-CN" sz="1400" dirty="0" smtClean="0"/>
                        <a:t>” </a:t>
                      </a:r>
                      <a:r>
                        <a:rPr lang="en-US" altLang="zh-CN" sz="1400" dirty="0" err="1" smtClean="0"/>
                        <a:t>Hahahaha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e-DE" sz="1400" dirty="0" smtClean="0"/>
                        <a:t>其他反讽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400" dirty="0" err="1" smtClean="0"/>
                        <a:t>clashupdate</a:t>
                      </a:r>
                      <a:r>
                        <a:rPr lang="de-DE" altLang="zh-CN" sz="1400" dirty="0" smtClean="0"/>
                        <a:t> 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http://</a:t>
                      </a:r>
                      <a:r>
                        <a:rPr lang="de-DE" altLang="zh-CN" sz="1400" b="1" dirty="0" err="1" smtClean="0">
                          <a:solidFill>
                            <a:srgbClr val="FFFF00"/>
                          </a:solidFill>
                        </a:rPr>
                        <a:t>t.co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/1bFOsIwnI5</a:t>
                      </a:r>
                      <a:r>
                        <a:rPr lang="zh-TW" altLang="en-US" sz="1400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de-DE" altLang="zh-CN" sz="1400" b="1" dirty="0" smtClean="0">
                        <a:solidFill>
                          <a:srgbClr val="FFFF00"/>
                        </a:solidFill>
                      </a:endParaRPr>
                    </a:p>
                    <a:p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408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给定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类別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如果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对于任一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段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文本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和它的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上下文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𝐵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可以确定它属于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唯一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一种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r>
                  <a: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別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出一个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 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400" i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问题定义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862070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54682" y="2090870"/>
          <a:ext cx="6965633" cy="15680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17463"/>
                <a:gridCol w="1320787"/>
                <a:gridCol w="1338053"/>
                <a:gridCol w="1311817"/>
                <a:gridCol w="1277513"/>
              </a:tblGrid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数据集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其他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开心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悲伤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愤怒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训练集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14948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4243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5463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5506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验证集</a:t>
                      </a:r>
                      <a:endParaRPr lang="en-US" altLang="zh-CN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2338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142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125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150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测试集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4677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284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250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298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275458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4958916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/>
          <p:nvPr>
            <p:extLst/>
          </p:nvPr>
        </p:nvGraphicFramePr>
        <p:xfrm>
          <a:off x="716325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整个算法分成两部分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部分：初步完成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三轮对话的</a:t>
            </a:r>
            <a:r>
              <a:rPr kumimoji="1" lang="zh-TW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第二部分：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基于前一步的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识别结果逐步进行修正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当新的识别结果充分可信则修改前一步得到的预测标签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可信度由投票数决定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2,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3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82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0.9245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0.7584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0.7437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0.6975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0.9052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0.6259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0.9105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0.6598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0.6757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0.6911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0.2994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0.2788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0.2887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0.6491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0.9092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0.6226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0.6620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650137" y="143230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情感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0.9507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0.9471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0.9462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0.9283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0.9315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0.9210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0.9375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0.9291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0.9204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0.9159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0.9269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0.9260 (4)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三分类的模型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0.9227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0.9116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0.9670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0.9134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0.9482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0.9624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0.9494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0.9011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0.9649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0.9168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0.9402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0.9478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0.9089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0.9595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0.9320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0.9480 (5)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6" y="2759038"/>
            <a:ext cx="4993868" cy="25466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0.9278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0.7740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0.7545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en-US" altLang="zh-CN" sz="14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65 </a:t>
                      </a:r>
                      <a:r>
                        <a:rPr lang="en-US" altLang="zh-CN" sz="1400" dirty="0" smtClean="0">
                          <a:solidFill>
                            <a:srgbClr val="6AAD50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6AAD5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+1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+3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3</a:t>
                      </a:r>
                      <a:r>
                        <a:rPr lang="en-US" altLang="zh-CN" sz="1400" dirty="0" smtClean="0"/>
                        <a:t> +2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-2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42266" y="1559410"/>
            <a:ext cx="5774683" cy="1950007"/>
            <a:chOff x="849953" y="3661854"/>
            <a:chExt cx="6556596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575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/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/>
                        <a:t>最终结果</a:t>
                      </a:r>
                      <a:endParaRPr lang="zh-CN" altLang="en-US" sz="14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0.9299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0.7474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0.7752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0.7611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+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8</a:t>
                      </a:r>
                      <a:endParaRPr lang="zh-CN" altLang="en-US" sz="1400" b="1" dirty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</a:t>
                      </a:r>
                      <a:r>
                        <a:rPr lang="en-US" altLang="zh-CN" sz="1400" b="1" dirty="0" smtClean="0">
                          <a:solidFill>
                            <a:schemeClr val="accent4">
                              <a:lumMod val="20000"/>
                              <a:lumOff val="80000"/>
                            </a:schemeClr>
                          </a:solidFill>
                        </a:rPr>
                        <a:t>-1</a:t>
                      </a:r>
                      <a:endParaRPr lang="zh-CN" altLang="en-US" sz="1400" b="1" dirty="0" smtClean="0"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最终结果在测试集上的混淆矩阵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50055" y="1553320"/>
            <a:ext cx="5766894" cy="1957929"/>
            <a:chOff x="849953" y="3661854"/>
            <a:chExt cx="6564250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65" name="直线箭头连接符 64"/>
            <p:cNvCxnSpPr/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圆角矩形 69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1" name="直线箭头连接符 70"/>
            <p:cNvCxnSpPr/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52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5931643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词组情感倾向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in mood”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表达开心的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同时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出现多种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情感的处理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Haha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Bite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me!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悲伤的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修辞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You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a pig”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You are dog”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表示辱骂的意思，表达愤怒的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标注不一致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的第三轮中只包含大笑的表情符，而前两轮的内容都偏向中性，但例子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标注为“其他”，例子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却标注为“其他”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6769842" y="1173896"/>
          <a:ext cx="4814235" cy="4876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94136"/>
                <a:gridCol w="594136"/>
                <a:gridCol w="3625963"/>
              </a:tblGrid>
              <a:tr h="2851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编号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 </a:t>
                      </a:r>
                      <a:r>
                        <a:rPr lang="zh-CN" altLang="en-US" sz="140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in mood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</a:t>
                      </a:r>
                      <a:r>
                        <a:rPr lang="en-US" altLang="zh-CN" sz="1400" baseline="0" dirty="0" smtClean="0"/>
                        <a:t> am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in</a:t>
                      </a:r>
                      <a:r>
                        <a:rPr lang="en-US" altLang="zh-CN" sz="1400" baseline="0" dirty="0" smtClean="0"/>
                        <a:t> you dreams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err="1" smtClean="0">
                          <a:solidFill>
                            <a:srgbClr val="FFFF00"/>
                          </a:solidFill>
                        </a:rPr>
                        <a:t>Haha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Bite me!</a:t>
                      </a:r>
                      <a:r>
                        <a:rPr lang="zh-CN" altLang="en-US" sz="140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</a:t>
                      </a:r>
                      <a:r>
                        <a:rPr lang="en-US" altLang="zh-CN" sz="1400" b="1" baseline="0" dirty="0" smtClean="0">
                          <a:solidFill>
                            <a:srgbClr val="FFFF00"/>
                          </a:solidFill>
                        </a:rPr>
                        <a:t> are pig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are you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 are dog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Wat u </a:t>
                      </a:r>
                      <a:r>
                        <a:rPr lang="en-US" altLang="zh-CN" sz="1400" dirty="0" err="1" smtClean="0"/>
                        <a:t>wanna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baseline="0" dirty="0" err="1" smtClean="0"/>
                        <a:t>knw</a:t>
                      </a:r>
                      <a:r>
                        <a:rPr lang="en-US" altLang="zh-CN" sz="1400" baseline="0" dirty="0" smtClean="0"/>
                        <a:t>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 </a:t>
                      </a:r>
                      <a:r>
                        <a:rPr lang="en-US" altLang="zh-CN" sz="1400" dirty="0" err="1" smtClean="0"/>
                        <a:t>knw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nothin</a:t>
                      </a:r>
                      <a:r>
                        <a:rPr lang="en-US" altLang="zh-CN" sz="1400" baseline="0" dirty="0" smtClean="0"/>
                        <a:t> :P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You cannot see my</a:t>
                      </a:r>
                      <a:r>
                        <a:rPr lang="en-US" altLang="zh-CN" sz="1400" baseline="0" dirty="0" smtClean="0"/>
                        <a:t> hair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I’m in your closet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r>
                        <a:rPr lang="zh-CN" altLang="en-US" sz="1400" baseline="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17" y="3036205"/>
            <a:ext cx="231605" cy="2386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329" y="3036205"/>
            <a:ext cx="231605" cy="2386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41" y="3036205"/>
            <a:ext cx="231605" cy="238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4877824"/>
            <a:ext cx="211010" cy="211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5797315"/>
            <a:ext cx="211010" cy="2110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6" y="4877824"/>
            <a:ext cx="211010" cy="2110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6614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等人研究了产品评论的五级评分预测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用户和产品各自都存在一些相对固定的属性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一个用户对不同产品的评论中，评论文本和评分之间存在某种一致性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不同用户对同一个产品的评论中，评论文本和评分之间存在某种一致性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提出了一种用户和产品表示向量的生成方法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提出了一种引入用戶和产品特征的卷积神经网络 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UPNN, User Product Neural Network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个数据集上都超过了当时最好的水平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3591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Tang D, Qin B, Liu T. Aspect level sentiment classification with deep memory network[J].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arXiv</a:t>
            </a:r>
            <a:r>
              <a:rPr lang="en-US" altLang="zh-CN" sz="1200" dirty="0" smtClean="0">
                <a:solidFill>
                  <a:schemeClr val="bg1"/>
                </a:solidFill>
              </a:rPr>
              <a:t> preprint arXiv:1605.08900, 2016.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4368" r="3422" b="3582"/>
          <a:stretch/>
        </p:blipFill>
        <p:spPr>
          <a:xfrm>
            <a:off x="6335712" y="4152583"/>
            <a:ext cx="5503858" cy="19510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Santos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Gatti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研究了面向电影评论和微博的情感识别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Stanford Sentiment Treebank; Stanford Twitter Sentiment 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为了运用英语单词的拼写信息，他们提出了一种卷积神经网络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Character to Sentence Convolutional Neural Network, 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CharSCNN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从字符级别提取单词的嵌入向量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同时结合了词级别的嵌入向量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电影评论二级评分识別的准确率为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85.7%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电影评论五级评分识別的准确率为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48.3%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微博正负性情感识別的准确率为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86.4%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31565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Dos Santos C,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Gatti</a:t>
            </a:r>
            <a:r>
              <a:rPr lang="en-US" altLang="zh-CN" sz="1200" dirty="0" smtClean="0">
                <a:solidFill>
                  <a:schemeClr val="bg1"/>
                </a:solidFill>
              </a:rPr>
              <a:t> M. Deep convolutional neural networks for sentiment analysis of short texts[C]//Proceedings of COLING 2014, the 25th International Conference on Computational Linguistics: Technical Papers. [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S.l.</a:t>
            </a:r>
            <a:r>
              <a:rPr lang="en-US" altLang="zh-CN" sz="1200" dirty="0" smtClean="0">
                <a:solidFill>
                  <a:schemeClr val="bg1"/>
                </a:solidFill>
              </a:rPr>
              <a:t>: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s.n</a:t>
            </a:r>
            <a:r>
              <a:rPr lang="en-US" altLang="zh-CN" sz="1200" dirty="0" smtClean="0">
                <a:solidFill>
                  <a:schemeClr val="bg1"/>
                </a:solidFill>
              </a:rPr>
              <a:t>.], 2014: 69-78.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86" y="1728567"/>
            <a:ext cx="3401312" cy="409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Soujanya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上的英语微博的反讽识别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Pt</a:t>
            </a:r>
            <a:r>
              <a:rPr kumimoji="1" lang="is-I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á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cek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等人公开的数据集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http://thesarcasmdetector.com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首次将人工神经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网络应用于对微博的反讽识别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算法框架主要包含四个卷积神经网络，利用不同的数据集进行预训练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分别对应反讽识别、情感极性识别、情感类型识别和性格识别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后融合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: 1)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支持向量机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2)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全连接层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+ Softmax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他们提出的系统要比只使用反讽识别数据集训练的分类器更好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14913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</a:rPr>
              <a:t>Poria</a:t>
            </a:r>
            <a:r>
              <a:rPr lang="en-US" altLang="zh-CN" sz="1200" dirty="0" smtClean="0">
                <a:solidFill>
                  <a:schemeClr val="bg1"/>
                </a:solidFill>
              </a:rPr>
              <a:t>, S. , Cambria, E. , Hazarika, D. , &amp;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Vij</a:t>
            </a:r>
            <a:r>
              <a:rPr lang="en-US" altLang="zh-CN" sz="1200" dirty="0" smtClean="0">
                <a:solidFill>
                  <a:schemeClr val="bg1"/>
                </a:solidFill>
              </a:rPr>
              <a:t>, P. . (2016). A deeper look into sarcastic tweets using deep convolutional neural networks.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91" y="1817054"/>
            <a:ext cx="3771751" cy="21506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10" y="4141877"/>
            <a:ext cx="4571432" cy="15549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6282</TotalTime>
  <Words>8655</Words>
  <Application>Microsoft Macintosh PowerPoint</Application>
  <PresentationFormat>宽屏</PresentationFormat>
  <Paragraphs>2095</Paragraphs>
  <Slides>67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83" baseType="lpstr">
      <vt:lpstr>Calibri</vt:lpstr>
      <vt:lpstr>Cambria Math</vt:lpstr>
      <vt:lpstr>DengXian</vt:lpstr>
      <vt:lpstr>DengXian Light</vt:lpstr>
      <vt:lpstr>Mangal</vt:lpstr>
      <vt:lpstr>Microsoft YaHei</vt:lpstr>
      <vt:lpstr>PMingLiU</vt:lpstr>
      <vt:lpstr>SimHei</vt:lpstr>
      <vt:lpstr>STFangsong</vt:lpstr>
      <vt:lpstr>Times New Roman</vt:lpstr>
      <vt:lpstr>Wingdings</vt:lpstr>
      <vt:lpstr>华文细黑</vt:lpstr>
      <vt:lpstr>微软雅黑</vt:lpstr>
      <vt:lpstr>新細明體</vt:lpstr>
      <vt:lpstr>Arial</vt:lpstr>
      <vt:lpstr>Office 主题</vt:lpstr>
      <vt:lpstr>PowerPoint 演示文稿</vt:lpstr>
      <vt:lpstr>PowerPoint 演示文稿</vt:lpstr>
      <vt:lpstr>背景 - 情感识别</vt:lpstr>
      <vt:lpstr>背景 - 情感识别</vt:lpstr>
      <vt:lpstr>背景 - 反讽识别</vt:lpstr>
      <vt:lpstr>问题定义</vt:lpstr>
      <vt:lpstr>相关工作</vt:lpstr>
      <vt:lpstr>相关工作</vt:lpstr>
      <vt:lpstr>相关工作</vt:lpstr>
      <vt:lpstr>现有问题</vt:lpstr>
      <vt:lpstr>研究框架</vt:lpstr>
      <vt:lpstr>PowerPoint 演示文稿</vt:lpstr>
      <vt:lpstr>基于多分类器分层的微博反讽识别 - 实验数据</vt:lpstr>
      <vt:lpstr>基于多分类器分层的微博反讽识别 - 方法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分类模型框架</vt:lpstr>
      <vt:lpstr>基于多分类器分层的微博反讽识别 - 评价指标</vt:lpstr>
      <vt:lpstr>基于多分类器分层的微博反讽识别 - 数据预处理</vt:lpstr>
      <vt:lpstr>基于多分类器分层的微博反讽识别 - 模型训练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PowerPoint 演示文稿</vt:lpstr>
      <vt:lpstr>基于多通道模型引入上下文的情感识别 - 实验数据</vt:lpstr>
      <vt:lpstr>基于多通道模型引入上下文的情感识别 - 多通道分类模型框架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评价指标</vt:lpstr>
      <vt:lpstr>基于多通道模型引入上下文的情感识别 - 模型训练</vt:lpstr>
      <vt:lpstr>基于多通道模型引入上下文的情感识别 - 实验结果</vt:lpstr>
      <vt:lpstr>基于多通道模型引入上下文的情感识别 - 参赛结果 </vt:lpstr>
      <vt:lpstr>基于多通道模型引入上下文的情感识别 - 实验结果</vt:lpstr>
      <vt:lpstr>PowerPoint 演示文稿</vt:lpstr>
      <vt:lpstr>总结</vt:lpstr>
      <vt:lpstr>未来工作展望</vt:lpstr>
      <vt:lpstr>PowerPoint 演示文稿</vt:lpstr>
      <vt:lpstr>PowerPoint 演示文稿</vt:lpstr>
      <vt:lpstr>相关工作</vt:lpstr>
      <vt:lpstr>相关工作</vt:lpstr>
      <vt:lpstr>相关工作</vt:lpstr>
      <vt:lpstr>基于多分类器分层的微博反讽识别 - 实验数据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实验结果</vt:lpstr>
      <vt:lpstr>基于多分类器分层的微博反讽识别 - 错误分析</vt:lpstr>
      <vt:lpstr>基于多通道模型引入上下文的情感识别 - 实验数据</vt:lpstr>
      <vt:lpstr>基于多通道模型引入上下文的情感识别 - 多分类器分层识别算法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错误分析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410</cp:revision>
  <dcterms:created xsi:type="dcterms:W3CDTF">2019-05-24T07:08:26Z</dcterms:created>
  <dcterms:modified xsi:type="dcterms:W3CDTF">2019-05-29T14:48:02Z</dcterms:modified>
</cp:coreProperties>
</file>